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7" r:id="rId2"/>
    <p:sldId id="297" r:id="rId3"/>
    <p:sldId id="298" r:id="rId4"/>
    <p:sldId id="258" r:id="rId5"/>
    <p:sldId id="259" r:id="rId6"/>
    <p:sldId id="260" r:id="rId7"/>
    <p:sldId id="261" r:id="rId8"/>
    <p:sldId id="262" r:id="rId9"/>
    <p:sldId id="325" r:id="rId10"/>
    <p:sldId id="326" r:id="rId11"/>
    <p:sldId id="363" r:id="rId12"/>
    <p:sldId id="263" r:id="rId13"/>
    <p:sldId id="293" r:id="rId14"/>
    <p:sldId id="265" r:id="rId15"/>
    <p:sldId id="266" r:id="rId16"/>
    <p:sldId id="364" r:id="rId17"/>
    <p:sldId id="268" r:id="rId18"/>
    <p:sldId id="269" r:id="rId19"/>
    <p:sldId id="270" r:id="rId20"/>
    <p:sldId id="271" r:id="rId21"/>
    <p:sldId id="272" r:id="rId22"/>
    <p:sldId id="273" r:id="rId23"/>
    <p:sldId id="324" r:id="rId24"/>
    <p:sldId id="274" r:id="rId25"/>
    <p:sldId id="275" r:id="rId26"/>
    <p:sldId id="276" r:id="rId27"/>
    <p:sldId id="277" r:id="rId28"/>
    <p:sldId id="322" r:id="rId29"/>
    <p:sldId id="323" r:id="rId30"/>
    <p:sldId id="278" r:id="rId31"/>
    <p:sldId id="279" r:id="rId32"/>
    <p:sldId id="280" r:id="rId33"/>
    <p:sldId id="281" r:id="rId34"/>
    <p:sldId id="282" r:id="rId35"/>
    <p:sldId id="283" r:id="rId36"/>
    <p:sldId id="314" r:id="rId37"/>
    <p:sldId id="285" r:id="rId38"/>
    <p:sldId id="365" r:id="rId39"/>
    <p:sldId id="367" r:id="rId40"/>
    <p:sldId id="360" r:id="rId41"/>
    <p:sldId id="328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FF99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86024" autoAdjust="0"/>
  </p:normalViewPr>
  <p:slideViewPr>
    <p:cSldViewPr snapToGrid="0">
      <p:cViewPr varScale="1">
        <p:scale>
          <a:sx n="92" d="100"/>
          <a:sy n="92" d="100"/>
        </p:scale>
        <p:origin x="57" y="4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4778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다른 사람에게 의사를 묻거나 자신의 의사를 표현하는 문법이기 때문에 동사와만 결합하고 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안</a:t>
            </a:r>
            <a:r>
              <a:rPr lang="en-US" altLang="ko-KR" b="1" dirty="0"/>
              <a:t>’ </a:t>
            </a:r>
            <a:r>
              <a:rPr lang="ko-KR" altLang="en-US" b="1" dirty="0"/>
              <a:t>부정문만을 사용할 수 있다</a:t>
            </a:r>
            <a:r>
              <a:rPr lang="en-US" altLang="ko-KR" b="1" dirty="0"/>
              <a:t>.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안 </a:t>
            </a:r>
            <a:r>
              <a:rPr lang="ko-KR" altLang="en-US" b="1" dirty="0" err="1"/>
              <a:t>먹을래요</a:t>
            </a:r>
            <a:r>
              <a:rPr lang="en-US" altLang="ko-KR" b="1" dirty="0"/>
              <a:t>(O)      </a:t>
            </a:r>
            <a:r>
              <a:rPr lang="ko-KR" altLang="en-US" b="1" dirty="0"/>
              <a:t>못 </a:t>
            </a:r>
            <a:r>
              <a:rPr lang="ko-KR" altLang="en-US" b="1" dirty="0" err="1"/>
              <a:t>먹을래요</a:t>
            </a:r>
            <a:r>
              <a:rPr lang="en-US" altLang="ko-KR" b="1" dirty="0"/>
              <a:t>(X)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b="1" dirty="0"/>
              <a:t>     </a:t>
            </a:r>
            <a:r>
              <a:rPr lang="ko-KR" altLang="en-US" b="1" dirty="0"/>
              <a:t>안</a:t>
            </a:r>
            <a:r>
              <a:rPr lang="en-US" altLang="ko-KR" b="1" dirty="0"/>
              <a:t> </a:t>
            </a:r>
            <a:r>
              <a:rPr lang="ko-KR" altLang="en-US" b="1" dirty="0"/>
              <a:t>갈래요</a:t>
            </a:r>
            <a:r>
              <a:rPr lang="en-US" altLang="ko-KR" b="1" dirty="0"/>
              <a:t>(O)         </a:t>
            </a:r>
            <a:r>
              <a:rPr lang="ko-KR" altLang="en-US" b="1" dirty="0"/>
              <a:t>못 갈래요</a:t>
            </a:r>
            <a:r>
              <a:rPr lang="en-US" altLang="ko-KR" b="1" dirty="0"/>
              <a:t>(X)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dirty="0" smtClean="0"/>
              <a:t>P. </a:t>
            </a:r>
            <a:r>
              <a:rPr lang="en-US" altLang="ko-KR" dirty="0"/>
              <a:t>46 </a:t>
            </a:r>
            <a:r>
              <a:rPr lang="ko-KR" altLang="en-US" dirty="0" smtClean="0"/>
              <a:t>연습 문제를 </a:t>
            </a:r>
            <a:r>
              <a:rPr lang="ko-KR" altLang="en-US" dirty="0"/>
              <a:t>같이 풀어 봅시다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02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P. </a:t>
            </a:r>
            <a:r>
              <a:rPr lang="en-US" dirty="0"/>
              <a:t>47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3857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그럼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‘-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어떻게 아나요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Wingdings" panose="05000000000000000000" pitchFamily="2" charset="2"/>
              <a:buAutoNum type="arabicParenR"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어간의 모음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ㅏ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ㅗ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 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아요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아요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와요 </a:t>
            </a:r>
            <a:endParaRPr lang="en-US" altLang="ko-KR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indent="-228600">
              <a:buFont typeface="Wingdings" panose="05000000000000000000" pitchFamily="2" charset="2"/>
              <a:buAutoNum type="arabicParenR" startAt="2"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나머지 모음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먹다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어요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먹어요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배우다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어요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배워요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228600" indent="-228600">
              <a:buFont typeface="Wingdings" panose="05000000000000000000" pitchFamily="2" charset="2"/>
              <a:buAutoNum type="arabicParenR" startAt="2"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공부하다 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-&gt;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공부해요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61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 </a:t>
            </a:r>
            <a:r>
              <a:rPr lang="en-US" b="1" dirty="0"/>
              <a:t>47 </a:t>
            </a:r>
            <a:r>
              <a:rPr lang="ko-KR" altLang="en-US" b="1" dirty="0" smtClean="0"/>
              <a:t>연습 문제를 </a:t>
            </a:r>
            <a:r>
              <a:rPr lang="ko-KR" altLang="en-US" b="1" dirty="0"/>
              <a:t>같이 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74632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b="1" dirty="0" smtClean="0"/>
              <a:t>P.</a:t>
            </a:r>
            <a:r>
              <a:rPr lang="ko-KR" altLang="en-US" b="1" dirty="0" smtClean="0"/>
              <a:t> </a:t>
            </a:r>
            <a:r>
              <a:rPr lang="en-US" altLang="ko-KR" b="1" dirty="0"/>
              <a:t>48 </a:t>
            </a:r>
            <a:r>
              <a:rPr lang="ko-KR" altLang="en-US" b="1" dirty="0"/>
              <a:t>스피커 그림을 클릭해서 듣기 문제를 </a:t>
            </a:r>
            <a:r>
              <a:rPr lang="ko-KR" altLang="en-US" b="1" dirty="0" smtClean="0"/>
              <a:t>풀어 보세요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8110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교사와 같이 연습을 해 보고 찍을 지어 연습하게 해본다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637434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지문을 같이 읽거나 한 문장 씩 돌아가면서 </a:t>
            </a:r>
            <a:r>
              <a:rPr lang="ko-KR" altLang="en-US" b="1" dirty="0" smtClean="0"/>
              <a:t>읽어 보게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  <a:r>
              <a:rPr lang="ko-KR" altLang="en-US" b="1" dirty="0"/>
              <a:t>문제도 같이 </a:t>
            </a:r>
            <a:r>
              <a:rPr lang="ko-KR" altLang="en-US" b="1" dirty="0" smtClean="0"/>
              <a:t>풀어 본다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여러분들은 어떤 옷을 입고 싶나요</a:t>
            </a:r>
            <a:r>
              <a:rPr lang="en-US" altLang="ko-KR" b="1" dirty="0"/>
              <a:t>?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393375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dirty="0"/>
              <a:t>www.lingt.com</a:t>
            </a:r>
            <a:r>
              <a:rPr lang="ko-KR" altLang="en-US" dirty="0"/>
              <a:t>을 이용해 과제로 내거나 쓰기 숙제로 내 봅니다</a:t>
            </a:r>
            <a:r>
              <a:rPr lang="en-US" altLang="ko-KR" dirty="0"/>
              <a:t>. </a:t>
            </a:r>
            <a:endParaRPr lang="ko-KR" altLang="en-US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0756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2088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한국에서 음식을 먹을 때 식사 예절에 대한 동영상 </a:t>
            </a:r>
            <a:r>
              <a:rPr lang="en-US" altLang="ko-KR" b="1" dirty="0"/>
              <a:t>https://youtu.be/n4r1fSRvoi8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8009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55163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221002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154033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받아쓰기</a:t>
            </a:r>
            <a:r>
              <a:rPr lang="en-US" altLang="ko-KR" b="1" dirty="0"/>
              <a:t>: 1) </a:t>
            </a:r>
            <a:r>
              <a:rPr lang="ko-KR" altLang="en-US" b="1" dirty="0"/>
              <a:t>저는 파란색 티셔츠 </a:t>
            </a:r>
            <a:r>
              <a:rPr lang="ko-KR" altLang="en-US" b="1" dirty="0" err="1"/>
              <a:t>입을래요</a:t>
            </a:r>
            <a:r>
              <a:rPr lang="en-US" altLang="ko-KR" b="1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             2) </a:t>
            </a:r>
            <a:r>
              <a:rPr lang="ko-KR" altLang="en-US" b="1" dirty="0"/>
              <a:t>영화가 너무 슬퍼서 울어요</a:t>
            </a:r>
            <a:r>
              <a:rPr lang="en-US" altLang="ko-KR" b="1" dirty="0"/>
              <a:t>.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24019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링크를 </a:t>
            </a:r>
            <a:r>
              <a:rPr lang="ko-KR" altLang="en-US" sz="1200" b="1" dirty="0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824103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93638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6925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어떤 일이든 많은 공을 들이면 그 결과가 헛되지 않다는 뜻이다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최선을 다하면 좋은 결과가 있으니 열심히 </a:t>
            </a:r>
            <a:r>
              <a:rPr lang="ko-KR" alt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노력해 보아요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https://youtu.be/utYTR8GMhpk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10040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458946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384041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793003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“</a:t>
            </a:r>
            <a:r>
              <a:rPr lang="ko-KR" altLang="en-US" b="1" dirty="0"/>
              <a:t>문무왕의 등장＂ </a:t>
            </a:r>
            <a:r>
              <a:rPr lang="en-US" b="1" dirty="0"/>
              <a:t>https://youtu.be/3YJp1sWvSCA (</a:t>
            </a:r>
            <a:r>
              <a:rPr lang="ko-KR" altLang="en-US" b="1" dirty="0"/>
              <a:t>신라의 삼국통일 </a:t>
            </a:r>
            <a:r>
              <a:rPr lang="en-US" altLang="ko-KR" b="1" dirty="0"/>
              <a:t>1</a:t>
            </a:r>
            <a:r>
              <a:rPr lang="ko-KR" altLang="en-US" b="1" dirty="0"/>
              <a:t>편</a:t>
            </a:r>
            <a:r>
              <a:rPr lang="en-US" altLang="ko-KR" b="1" dirty="0"/>
              <a:t>)</a:t>
            </a: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“</a:t>
            </a:r>
            <a:r>
              <a:rPr lang="ko-KR" altLang="en-US" b="1" dirty="0"/>
              <a:t>고구려의 멸망</a:t>
            </a:r>
            <a:r>
              <a:rPr lang="en-US" altLang="ko-KR" b="1" dirty="0"/>
              <a:t>” </a:t>
            </a:r>
            <a:r>
              <a:rPr lang="en-US" b="1" dirty="0"/>
              <a:t>https://youtu.be/XN1jcEBEm5Y(</a:t>
            </a:r>
            <a:r>
              <a:rPr lang="ko-KR" altLang="en-US" b="1" dirty="0"/>
              <a:t>신라의 삼국통일 </a:t>
            </a:r>
            <a:r>
              <a:rPr lang="en-US" altLang="ko-KR" b="1" dirty="0"/>
              <a:t>2</a:t>
            </a:r>
            <a:r>
              <a:rPr lang="ko-KR" altLang="en-US" b="1" dirty="0"/>
              <a:t>편</a:t>
            </a:r>
            <a:r>
              <a:rPr lang="en-US" altLang="ko-KR" b="1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err="1"/>
              <a:t>나당</a:t>
            </a:r>
            <a:r>
              <a:rPr lang="ko-KR" altLang="en-US" b="1" dirty="0"/>
              <a:t> 연합군이 백제와 고구려를 차례로 물리치고 신라를 삼키려는 당나라까지 몰아낸 신라의 삼국통일 과정을 동영상과 함께 간단히 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설명해줍니다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60578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조금 더 초등학교 고학년을 위주로 삼국통일 전체 과정을 흥미롭게 보여주는 동영상이다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r>
              <a:rPr lang="en-US" altLang="ko-KR" dirty="0"/>
              <a:t>https://youtu.be/0Zj8NRhw9js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20711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조금 더 초등학교 고학년을 위주로 삼국통일 전체 과정을 흥미롭게 보여주는 동영상이다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r>
              <a:rPr lang="en-US" altLang="ko-KR" dirty="0"/>
              <a:t>https://youtu.be/0Zj8NRhw9js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202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59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44</a:t>
            </a:r>
            <a:r>
              <a:rPr lang="ko-KR" altLang="en-US" b="1" dirty="0"/>
              <a:t>의 사진을 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사진 속의 사람은 무엇을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여러분들은 어떤 스타일의 옷을 좋아하나요</a:t>
            </a:r>
            <a:r>
              <a:rPr lang="en-US" altLang="ko-KR" b="1" dirty="0"/>
              <a:t>? </a:t>
            </a:r>
            <a:r>
              <a:rPr lang="ko-KR" altLang="en-US" b="1" dirty="0"/>
              <a:t>좋아하는 색깔은 무엇인가요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2918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세라가 어떤 옷을 입을 것인지 </a:t>
            </a:r>
            <a:r>
              <a:rPr lang="ko-KR" altLang="en-US" b="1" dirty="0" smtClean="0"/>
              <a:t>들어 보게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학생들을 역할을 주어 </a:t>
            </a:r>
            <a:r>
              <a:rPr lang="ko-KR" altLang="en-US" b="1" dirty="0" smtClean="0"/>
              <a:t>읽어 보도록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  <a:endParaRPr lang="ko-KR" alt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세라는 무슨 옷을 입을 거예요</a:t>
            </a:r>
            <a:r>
              <a:rPr lang="en-US" altLang="ko-KR" b="1" dirty="0"/>
              <a:t>? </a:t>
            </a:r>
            <a:r>
              <a:rPr lang="ko-KR" altLang="en-US" b="1" dirty="0"/>
              <a:t>그 옷의 색깔은 </a:t>
            </a:r>
            <a:r>
              <a:rPr lang="ko-KR" altLang="en-US" b="1" dirty="0" err="1"/>
              <a:t>뭐예요</a:t>
            </a:r>
            <a:r>
              <a:rPr lang="en-US" altLang="ko-KR" b="1" dirty="0"/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5175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 smtClean="0"/>
              <a:t>P. </a:t>
            </a:r>
            <a:r>
              <a:rPr lang="en-US" altLang="ko-KR" b="1" dirty="0"/>
              <a:t>45 </a:t>
            </a:r>
            <a:r>
              <a:rPr lang="ko-KR" altLang="en-US" b="1" dirty="0"/>
              <a:t>착용에 관련된 동사와 색깔 어휘를 </a:t>
            </a:r>
            <a:r>
              <a:rPr lang="ko-KR" altLang="en-US" b="1" dirty="0" smtClean="0"/>
              <a:t>공부해 봅시다</a:t>
            </a:r>
            <a:r>
              <a:rPr lang="en-US" altLang="ko-KR" b="1" dirty="0"/>
              <a:t>. </a:t>
            </a:r>
            <a:r>
              <a:rPr lang="ko-KR" altLang="en-US" b="1" dirty="0"/>
              <a:t>오늘 여러분은 어떤 옷을 입었나요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신발은 신었나요</a:t>
            </a:r>
            <a:r>
              <a:rPr lang="en-US" altLang="ko-KR" b="1" dirty="0"/>
              <a:t>? </a:t>
            </a:r>
            <a:r>
              <a:rPr lang="ko-KR" altLang="en-US" b="1" dirty="0"/>
              <a:t>학교 갈 때 가방을 메고 가나요</a:t>
            </a:r>
            <a:r>
              <a:rPr lang="en-US" altLang="ko-KR" b="1" dirty="0"/>
              <a:t>?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5995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교재에 제시된 색깔 외에도 주황색</a:t>
            </a:r>
            <a:r>
              <a:rPr lang="en-US" altLang="ko-KR" b="1" dirty="0"/>
              <a:t>, </a:t>
            </a:r>
            <a:r>
              <a:rPr lang="ko-KR" altLang="en-US" b="1" dirty="0"/>
              <a:t>초록색</a:t>
            </a:r>
            <a:r>
              <a:rPr lang="en-US" altLang="ko-KR" b="1" dirty="0"/>
              <a:t>, </a:t>
            </a:r>
            <a:r>
              <a:rPr lang="ko-KR" altLang="en-US" b="1" dirty="0"/>
              <a:t>보라색</a:t>
            </a:r>
            <a:r>
              <a:rPr lang="en-US" altLang="ko-KR" b="1" dirty="0"/>
              <a:t>, </a:t>
            </a:r>
            <a:r>
              <a:rPr lang="ko-KR" altLang="en-US" b="1" dirty="0"/>
              <a:t>분홍색</a:t>
            </a:r>
            <a:r>
              <a:rPr lang="en-US" altLang="ko-KR" b="1" dirty="0"/>
              <a:t>, </a:t>
            </a:r>
            <a:r>
              <a:rPr lang="ko-KR" altLang="en-US" b="1" dirty="0"/>
              <a:t>회색</a:t>
            </a:r>
            <a:r>
              <a:rPr lang="en-US" altLang="ko-KR" b="1" dirty="0"/>
              <a:t>, </a:t>
            </a:r>
            <a:r>
              <a:rPr lang="ko-KR" altLang="en-US" b="1" dirty="0"/>
              <a:t>갈색 등의 색깔 단어도 알아본다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서로 무슨 색깔의 옷을 입었는지 물어봐도 되고 본인의 옷 색깔도 </a:t>
            </a:r>
            <a:r>
              <a:rPr lang="ko-KR" altLang="en-US" b="1" dirty="0" smtClean="0"/>
              <a:t>말해 보게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12823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https://quizlet.com/_8ccrdr?x=1jqt&amp;i=2tig8t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8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1510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79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dr?x=1jqt&amp;i=2tig8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21.emf"/><Relationship Id="rId4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n4r1fSRvoi8?feature=oembed" TargetMode="External"/><Relationship Id="rId6" Type="http://schemas.openxmlformats.org/officeDocument/2006/relationships/image" Target="../media/image30.jpeg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dr?x=1jqt&amp;i=2tig8t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lingt.com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r23?x=1jqt&amp;i=2tig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https://www.youtube.com/embed/XN1jcEBEm5Y?feature=oembed" TargetMode="External"/><Relationship Id="rId1" Type="http://schemas.openxmlformats.org/officeDocument/2006/relationships/video" Target="https://www.youtube.com/embed/3YJp1sWvSCA?feature=oembed" TargetMode="Externa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notesSlide" Target="../notesSlides/notesSlide3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0Zj8NRhw9js?feature=oembed" TargetMode="External"/><Relationship Id="rId4" Type="http://schemas.openxmlformats.org/officeDocument/2006/relationships/image" Target="../media/image58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utYTR8GMhpk?feature=oembed" TargetMode="External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tYTR8GMhpk" TargetMode="External"/><Relationship Id="rId7" Type="http://schemas.openxmlformats.org/officeDocument/2006/relationships/hyperlink" Target="https://youtu.be/0Zj8NRhw9js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youtu.be/XN1jcEBEm5Y" TargetMode="External"/><Relationship Id="rId5" Type="http://schemas.openxmlformats.org/officeDocument/2006/relationships/hyperlink" Target="https://youtu.be/3YJp1sWvSCA" TargetMode="External"/><Relationship Id="rId4" Type="http://schemas.openxmlformats.org/officeDocument/2006/relationships/hyperlink" Target="https://youtu.be/n4r1fSRvoi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=""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E5E1D61A-C93C-4DA6-BAB3-8F73BD304A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44" r="2979" b="58590"/>
          <a:stretch/>
        </p:blipFill>
        <p:spPr>
          <a:xfrm>
            <a:off x="0" y="-65314"/>
            <a:ext cx="12192000" cy="3840479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="" xmlns:a16="http://schemas.microsoft.com/office/drawing/2014/main" id="{D9216455-6C7B-4C08-81DE-A7988928008E}"/>
              </a:ext>
            </a:extLst>
          </p:cNvPr>
          <p:cNvSpPr/>
          <p:nvPr/>
        </p:nvSpPr>
        <p:spPr>
          <a:xfrm>
            <a:off x="11006059" y="4504452"/>
            <a:ext cx="770297" cy="66606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="" xmlns:a16="http://schemas.microsoft.com/office/drawing/2014/main" id="{DDA8FDF0-06B5-4748-B932-532218E4CC8C}"/>
              </a:ext>
            </a:extLst>
          </p:cNvPr>
          <p:cNvSpPr/>
          <p:nvPr/>
        </p:nvSpPr>
        <p:spPr>
          <a:xfrm>
            <a:off x="432273" y="4521075"/>
            <a:ext cx="813116" cy="723211"/>
          </a:xfrm>
          <a:prstGeom prst="ellipse">
            <a:avLst/>
          </a:prstGeom>
          <a:solidFill>
            <a:srgbClr val="FF99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="" xmlns:a16="http://schemas.microsoft.com/office/drawing/2014/main" id="{58B4B88A-B9DC-4D9C-B91A-2DFFE751C76E}"/>
              </a:ext>
            </a:extLst>
          </p:cNvPr>
          <p:cNvSpPr/>
          <p:nvPr/>
        </p:nvSpPr>
        <p:spPr>
          <a:xfrm>
            <a:off x="2555537" y="4513810"/>
            <a:ext cx="758955" cy="723210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타원 5">
            <a:extLst>
              <a:ext uri="{FF2B5EF4-FFF2-40B4-BE49-F238E27FC236}">
                <a16:creationId xmlns="" xmlns:a16="http://schemas.microsoft.com/office/drawing/2014/main" id="{C2A68109-171F-408B-B04E-6FFE5B2894F1}"/>
              </a:ext>
            </a:extLst>
          </p:cNvPr>
          <p:cNvSpPr/>
          <p:nvPr/>
        </p:nvSpPr>
        <p:spPr>
          <a:xfrm>
            <a:off x="8936956" y="4513810"/>
            <a:ext cx="758955" cy="682984"/>
          </a:xfrm>
          <a:prstGeom prst="ellipse">
            <a:avLst/>
          </a:prstGeom>
          <a:solidFill>
            <a:srgbClr val="7030A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타원 6">
            <a:extLst>
              <a:ext uri="{FF2B5EF4-FFF2-40B4-BE49-F238E27FC236}">
                <a16:creationId xmlns="" xmlns:a16="http://schemas.microsoft.com/office/drawing/2014/main" id="{49FF877E-83F0-43CA-9941-0D5B7BAD3FD1}"/>
              </a:ext>
            </a:extLst>
          </p:cNvPr>
          <p:cNvSpPr/>
          <p:nvPr/>
        </p:nvSpPr>
        <p:spPr>
          <a:xfrm>
            <a:off x="6809506" y="4521075"/>
            <a:ext cx="758955" cy="682985"/>
          </a:xfrm>
          <a:prstGeom prst="ellipse">
            <a:avLst/>
          </a:prstGeom>
          <a:solidFill>
            <a:srgbClr val="FF66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="" xmlns:a16="http://schemas.microsoft.com/office/drawing/2014/main" id="{A94D42DE-32C8-482E-BDE1-83BB1C24427B}"/>
              </a:ext>
            </a:extLst>
          </p:cNvPr>
          <p:cNvSpPr/>
          <p:nvPr/>
        </p:nvSpPr>
        <p:spPr>
          <a:xfrm>
            <a:off x="4709542" y="4521075"/>
            <a:ext cx="758955" cy="715945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198646DA-E240-41A4-AC56-50E1635952AA}"/>
              </a:ext>
            </a:extLst>
          </p:cNvPr>
          <p:cNvSpPr/>
          <p:nvPr/>
        </p:nvSpPr>
        <p:spPr>
          <a:xfrm>
            <a:off x="664980" y="2567859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="" xmlns:a16="http://schemas.microsoft.com/office/drawing/2014/main" id="{68004544-B742-474D-905B-4D452206800B}"/>
              </a:ext>
            </a:extLst>
          </p:cNvPr>
          <p:cNvSpPr/>
          <p:nvPr/>
        </p:nvSpPr>
        <p:spPr>
          <a:xfrm>
            <a:off x="10310920" y="2600853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="" xmlns:a16="http://schemas.microsoft.com/office/drawing/2014/main" id="{ADF7595D-E532-4C53-9546-6C051F6EEA8A}"/>
              </a:ext>
            </a:extLst>
          </p:cNvPr>
          <p:cNvSpPr/>
          <p:nvPr/>
        </p:nvSpPr>
        <p:spPr>
          <a:xfrm>
            <a:off x="7914764" y="2600853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="" xmlns:a16="http://schemas.microsoft.com/office/drawing/2014/main" id="{3F5C43D3-B8B1-41CE-837D-44C2DE0A391E}"/>
              </a:ext>
            </a:extLst>
          </p:cNvPr>
          <p:cNvSpPr/>
          <p:nvPr/>
        </p:nvSpPr>
        <p:spPr>
          <a:xfrm>
            <a:off x="5430298" y="2611935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="" xmlns:a16="http://schemas.microsoft.com/office/drawing/2014/main" id="{37896769-8A8F-4632-860E-A4A35335D36F}"/>
              </a:ext>
            </a:extLst>
          </p:cNvPr>
          <p:cNvSpPr/>
          <p:nvPr/>
        </p:nvSpPr>
        <p:spPr>
          <a:xfrm>
            <a:off x="2996390" y="2611935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="" xmlns:a16="http://schemas.microsoft.com/office/drawing/2014/main" id="{028817BD-B7B5-4B2A-8884-855B74B16E55}"/>
              </a:ext>
            </a:extLst>
          </p:cNvPr>
          <p:cNvSpPr/>
          <p:nvPr/>
        </p:nvSpPr>
        <p:spPr>
          <a:xfrm>
            <a:off x="169026" y="5464228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="" xmlns:a16="http://schemas.microsoft.com/office/drawing/2014/main" id="{EDC90F46-A357-4CDC-95C6-BDAFBF61F251}"/>
              </a:ext>
            </a:extLst>
          </p:cNvPr>
          <p:cNvSpPr/>
          <p:nvPr/>
        </p:nvSpPr>
        <p:spPr>
          <a:xfrm>
            <a:off x="2218862" y="5442062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4905387C-6315-447A-9BB8-3BB9821FED42}"/>
              </a:ext>
            </a:extLst>
          </p:cNvPr>
          <p:cNvSpPr/>
          <p:nvPr/>
        </p:nvSpPr>
        <p:spPr>
          <a:xfrm>
            <a:off x="4457503" y="5444836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="" xmlns:a16="http://schemas.microsoft.com/office/drawing/2014/main" id="{FE8CD09D-1C9F-4BF5-AD45-65EC286625D5}"/>
              </a:ext>
            </a:extLst>
          </p:cNvPr>
          <p:cNvSpPr/>
          <p:nvPr/>
        </p:nvSpPr>
        <p:spPr>
          <a:xfrm>
            <a:off x="6609891" y="5444836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="" xmlns:a16="http://schemas.microsoft.com/office/drawing/2014/main" id="{DB7E1AF2-85B9-4584-A5FF-CEF05030D6B7}"/>
              </a:ext>
            </a:extLst>
          </p:cNvPr>
          <p:cNvSpPr/>
          <p:nvPr/>
        </p:nvSpPr>
        <p:spPr>
          <a:xfrm>
            <a:off x="8659727" y="5425440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="" xmlns:a16="http://schemas.microsoft.com/office/drawing/2014/main" id="{47043253-AE9E-4F3D-B667-D9FA3DC619E7}"/>
              </a:ext>
            </a:extLst>
          </p:cNvPr>
          <p:cNvSpPr/>
          <p:nvPr/>
        </p:nvSpPr>
        <p:spPr>
          <a:xfrm>
            <a:off x="10734501" y="5419898"/>
            <a:ext cx="1313411" cy="482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A8F8C36-A1C7-4B27-83BD-A8F4499313CB}"/>
              </a:ext>
            </a:extLst>
          </p:cNvPr>
          <p:cNvSpPr txBox="1"/>
          <p:nvPr/>
        </p:nvSpPr>
        <p:spPr>
          <a:xfrm>
            <a:off x="833636" y="2667353"/>
            <a:ext cx="976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빨간색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F7A7EAD-964C-4F83-B80A-3EE3372E9ECD}"/>
              </a:ext>
            </a:extLst>
          </p:cNvPr>
          <p:cNvSpPr txBox="1"/>
          <p:nvPr/>
        </p:nvSpPr>
        <p:spPr>
          <a:xfrm>
            <a:off x="3126868" y="2678435"/>
            <a:ext cx="1052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노란색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4D346DA-55F3-4CFA-8D4B-7DFD56D944C1}"/>
              </a:ext>
            </a:extLst>
          </p:cNvPr>
          <p:cNvSpPr txBox="1"/>
          <p:nvPr/>
        </p:nvSpPr>
        <p:spPr>
          <a:xfrm>
            <a:off x="5567707" y="2677548"/>
            <a:ext cx="103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파란색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C46927A-F097-4570-8AD4-B696FDB1DC20}"/>
              </a:ext>
            </a:extLst>
          </p:cNvPr>
          <p:cNvSpPr txBox="1"/>
          <p:nvPr/>
        </p:nvSpPr>
        <p:spPr>
          <a:xfrm>
            <a:off x="7914764" y="2670604"/>
            <a:ext cx="123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하얀색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CF697389-E563-49C3-B03D-F0F4A4FE2C2C}"/>
              </a:ext>
            </a:extLst>
          </p:cNvPr>
          <p:cNvSpPr txBox="1"/>
          <p:nvPr/>
        </p:nvSpPr>
        <p:spPr>
          <a:xfrm>
            <a:off x="10373258" y="2667353"/>
            <a:ext cx="118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까만색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DC40C9A-BC16-4FA0-A97E-565070A3F4DA}"/>
              </a:ext>
            </a:extLst>
          </p:cNvPr>
          <p:cNvSpPr txBox="1"/>
          <p:nvPr/>
        </p:nvSpPr>
        <p:spPr>
          <a:xfrm>
            <a:off x="299258" y="5530728"/>
            <a:ext cx="99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주황색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547B6CC-50A1-4F1B-A15C-AA2F53993432}"/>
              </a:ext>
            </a:extLst>
          </p:cNvPr>
          <p:cNvSpPr txBox="1"/>
          <p:nvPr/>
        </p:nvSpPr>
        <p:spPr>
          <a:xfrm>
            <a:off x="2427316" y="5530728"/>
            <a:ext cx="887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rgbClr val="FF0000"/>
                </a:solidFill>
              </a:rPr>
              <a:t>초록색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373F91D-F93B-40A9-A6F2-3B546A9B3C9B}"/>
              </a:ext>
            </a:extLst>
          </p:cNvPr>
          <p:cNvSpPr txBox="1"/>
          <p:nvPr/>
        </p:nvSpPr>
        <p:spPr>
          <a:xfrm>
            <a:off x="4655121" y="5498465"/>
            <a:ext cx="918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갈색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B3853AA-D339-43B9-93A2-D437E3A5E886}"/>
              </a:ext>
            </a:extLst>
          </p:cNvPr>
          <p:cNvSpPr txBox="1"/>
          <p:nvPr/>
        </p:nvSpPr>
        <p:spPr>
          <a:xfrm>
            <a:off x="6809506" y="5503023"/>
            <a:ext cx="921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>
                <a:solidFill>
                  <a:srgbClr val="FF0000"/>
                </a:solidFill>
              </a:rPr>
              <a:t>분홍색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752F1B1F-6680-49A2-8995-D50624F000D3}"/>
              </a:ext>
            </a:extLst>
          </p:cNvPr>
          <p:cNvSpPr txBox="1"/>
          <p:nvPr/>
        </p:nvSpPr>
        <p:spPr>
          <a:xfrm>
            <a:off x="8798341" y="5476301"/>
            <a:ext cx="1036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FF0000"/>
                </a:solidFill>
              </a:rPr>
              <a:t>보라색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E062123-B928-455B-AF62-3454399409CC}"/>
              </a:ext>
            </a:extLst>
          </p:cNvPr>
          <p:cNvSpPr txBox="1"/>
          <p:nvPr/>
        </p:nvSpPr>
        <p:spPr>
          <a:xfrm>
            <a:off x="11058211" y="5464228"/>
            <a:ext cx="1255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회색</a:t>
            </a:r>
          </a:p>
        </p:txBody>
      </p:sp>
    </p:spTree>
    <p:extLst>
      <p:ext uri="{BB962C8B-B14F-4D97-AF65-F5344CB8AC3E}">
        <p14:creationId xmlns:p14="http://schemas.microsoft.com/office/powerpoint/2010/main" val="400172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A32FB90-41B9-401E-AA8C-B51691F34111}"/>
              </a:ext>
            </a:extLst>
          </p:cNvPr>
          <p:cNvSpPr txBox="1"/>
          <p:nvPr/>
        </p:nvSpPr>
        <p:spPr>
          <a:xfrm>
            <a:off x="2111431" y="3009207"/>
            <a:ext cx="92936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hlinkClick r:id="rId3"/>
              </a:rPr>
              <a:t>Quizlet 5</a:t>
            </a:r>
            <a:r>
              <a:rPr lang="ko-KR" altLang="en-US" sz="4000" dirty="0">
                <a:hlinkClick r:id="rId3"/>
              </a:rPr>
              <a:t>과의 어휘를 클릭하세요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90A5570E-1FD2-4D03-8DB1-02E4A4334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95" y="0"/>
            <a:ext cx="1163541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7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-(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으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r>
              <a:rPr lang="ko-KR" altLang="en-US" sz="36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ㄹ래요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203199" y="804945"/>
            <a:ext cx="11819467" cy="53464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 smtClean="0">
                <a:latin typeface="+mj-ea"/>
                <a:ea typeface="+mj-ea"/>
              </a:rPr>
              <a:t>동사에 붙어</a:t>
            </a:r>
            <a:r>
              <a:rPr lang="en-US" altLang="ko-KR" dirty="0" smtClean="0">
                <a:latin typeface="+mj-ea"/>
                <a:ea typeface="+mj-ea"/>
              </a:rPr>
              <a:t>) </a:t>
            </a:r>
            <a:r>
              <a:rPr lang="ko-KR" altLang="en-US" dirty="0" smtClean="0">
                <a:latin typeface="+mj-ea"/>
                <a:ea typeface="+mj-ea"/>
              </a:rPr>
              <a:t>다른 </a:t>
            </a:r>
            <a:r>
              <a:rPr lang="ko-KR" altLang="en-US" dirty="0">
                <a:latin typeface="+mj-ea"/>
                <a:ea typeface="+mj-ea"/>
              </a:rPr>
              <a:t>사람에게 </a:t>
            </a:r>
            <a:r>
              <a:rPr lang="ko-KR" altLang="en-US" dirty="0" smtClean="0">
                <a:latin typeface="+mj-ea"/>
                <a:ea typeface="+mj-ea"/>
              </a:rPr>
              <a:t>의향 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하고 싶은 것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>
                <a:latin typeface="+mj-ea"/>
                <a:ea typeface="+mj-ea"/>
              </a:rPr>
              <a:t>을 묻거나 자신의 </a:t>
            </a:r>
            <a:r>
              <a:rPr lang="ko-KR" altLang="en-US" dirty="0" smtClean="0">
                <a:latin typeface="+mj-ea"/>
                <a:ea typeface="+mj-ea"/>
              </a:rPr>
              <a:t>의사 </a:t>
            </a:r>
            <a:r>
              <a:rPr lang="en-US" altLang="ko-KR" dirty="0" smtClean="0">
                <a:latin typeface="+mj-ea"/>
                <a:ea typeface="+mj-ea"/>
              </a:rPr>
              <a:t>(</a:t>
            </a:r>
            <a:r>
              <a:rPr lang="ko-KR" altLang="en-US" dirty="0">
                <a:latin typeface="+mj-ea"/>
                <a:ea typeface="+mj-ea"/>
              </a:rPr>
              <a:t>선택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>
                <a:latin typeface="+mj-ea"/>
                <a:ea typeface="+mj-ea"/>
              </a:rPr>
              <a:t>를 표현할 때 </a:t>
            </a:r>
            <a:r>
              <a:rPr lang="ko-KR" altLang="en-US" dirty="0" smtClean="0">
                <a:latin typeface="+mj-ea"/>
                <a:ea typeface="+mj-ea"/>
              </a:rPr>
              <a:t>사용</a:t>
            </a:r>
            <a:r>
              <a:rPr lang="ko-KR" altLang="en-US" dirty="0">
                <a:latin typeface="+mj-ea"/>
                <a:ea typeface="+mj-ea"/>
              </a:rPr>
              <a:t>한</a:t>
            </a:r>
            <a:r>
              <a:rPr lang="ko-KR" altLang="en-US" dirty="0" smtClean="0">
                <a:latin typeface="+mj-ea"/>
                <a:ea typeface="+mj-ea"/>
              </a:rPr>
              <a:t>다</a:t>
            </a:r>
            <a:r>
              <a:rPr lang="en-US" altLang="ko-KR" dirty="0">
                <a:latin typeface="+mj-ea"/>
                <a:ea typeface="+mj-ea"/>
              </a:rPr>
              <a:t>. ‘</a:t>
            </a:r>
            <a:r>
              <a:rPr lang="ko-KR" altLang="en-US" dirty="0">
                <a:latin typeface="+mj-ea"/>
                <a:ea typeface="+mj-ea"/>
              </a:rPr>
              <a:t>함께</a:t>
            </a:r>
            <a:r>
              <a:rPr lang="en-US" altLang="ko-KR" dirty="0">
                <a:latin typeface="+mj-ea"/>
                <a:ea typeface="+mj-ea"/>
              </a:rPr>
              <a:t>’, ‘</a:t>
            </a:r>
            <a:r>
              <a:rPr lang="ko-KR" altLang="en-US" dirty="0">
                <a:latin typeface="+mj-ea"/>
                <a:ea typeface="+mj-ea"/>
              </a:rPr>
              <a:t>같이</a:t>
            </a:r>
            <a:r>
              <a:rPr lang="en-US" altLang="ko-KR" dirty="0">
                <a:latin typeface="+mj-ea"/>
                <a:ea typeface="+mj-ea"/>
              </a:rPr>
              <a:t>‘, ‘</a:t>
            </a:r>
            <a:r>
              <a:rPr lang="ko-KR" altLang="en-US" dirty="0">
                <a:latin typeface="+mj-ea"/>
                <a:ea typeface="+mj-ea"/>
              </a:rPr>
              <a:t>저와</a:t>
            </a:r>
            <a:r>
              <a:rPr lang="en-US" altLang="ko-KR" dirty="0">
                <a:latin typeface="+mj-ea"/>
                <a:ea typeface="+mj-ea"/>
              </a:rPr>
              <a:t>’ </a:t>
            </a:r>
            <a:r>
              <a:rPr lang="ko-KR" altLang="en-US" dirty="0">
                <a:latin typeface="+mj-ea"/>
                <a:ea typeface="+mj-ea"/>
              </a:rPr>
              <a:t>같은 표현과 자주 쓰인다</a:t>
            </a:r>
            <a:r>
              <a:rPr lang="en-US" altLang="ko-KR" dirty="0">
                <a:latin typeface="+mj-ea"/>
                <a:ea typeface="+mj-ea"/>
              </a:rPr>
              <a:t>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 smtClean="0">
                <a:latin typeface="+mj-ea"/>
                <a:ea typeface="+mj-ea"/>
              </a:rPr>
              <a:t>결합 정보 </a:t>
            </a:r>
            <a:r>
              <a:rPr lang="en-US" altLang="ko-KR" dirty="0">
                <a:latin typeface="+mj-ea"/>
                <a:ea typeface="+mj-ea"/>
              </a:rPr>
              <a:t>V-(</a:t>
            </a:r>
            <a:r>
              <a:rPr lang="ko-KR" altLang="en-US" dirty="0">
                <a:latin typeface="+mj-ea"/>
                <a:ea typeface="+mj-ea"/>
              </a:rPr>
              <a:t>으</a:t>
            </a:r>
            <a:r>
              <a:rPr lang="en-US" altLang="ko-KR" dirty="0">
                <a:latin typeface="+mj-ea"/>
                <a:ea typeface="+mj-ea"/>
              </a:rPr>
              <a:t>)</a:t>
            </a:r>
            <a:r>
              <a:rPr lang="ko-KR" altLang="en-US" dirty="0" err="1">
                <a:latin typeface="+mj-ea"/>
                <a:ea typeface="+mj-ea"/>
              </a:rPr>
              <a:t>ㄹ래요</a:t>
            </a:r>
            <a:endParaRPr lang="en-US" altLang="ko-KR" dirty="0">
              <a:latin typeface="+mj-ea"/>
              <a:ea typeface="+mj-ea"/>
            </a:endParaRPr>
          </a:p>
          <a:p>
            <a:pPr marL="114300" indent="0">
              <a:lnSpc>
                <a:spcPct val="200000"/>
              </a:lnSpc>
              <a:buNone/>
            </a:pP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O </a:t>
            </a:r>
            <a:r>
              <a:rPr lang="en-US" altLang="ko-KR" kern="0" dirty="0">
                <a:latin typeface="+mn-ea"/>
              </a:rPr>
              <a:t>       </a:t>
            </a:r>
            <a:r>
              <a:rPr lang="ko-KR" altLang="en-US" kern="0" dirty="0">
                <a:solidFill>
                  <a:srgbClr val="FF0000"/>
                </a:solidFill>
                <a:latin typeface="+mn-ea"/>
              </a:rPr>
              <a:t>먹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</a:t>
            </a:r>
            <a:r>
              <a:rPr lang="ko-KR" altLang="en-US" kern="0" dirty="0">
                <a:latin typeface="+mn-ea"/>
              </a:rPr>
              <a:t>  </a:t>
            </a:r>
            <a:r>
              <a:rPr lang="en-US" altLang="ko-KR" kern="0" dirty="0">
                <a:latin typeface="+mn-ea"/>
              </a:rPr>
              <a:t>+  </a:t>
            </a:r>
            <a:r>
              <a:rPr lang="ko-KR" altLang="en-US" kern="0" dirty="0" err="1">
                <a:solidFill>
                  <a:srgbClr val="FF0000"/>
                </a:solidFill>
                <a:latin typeface="+mn-ea"/>
              </a:rPr>
              <a:t>을래요</a:t>
            </a:r>
            <a:r>
              <a:rPr lang="ko-KR" altLang="en-US" kern="0" dirty="0">
                <a:latin typeface="+mn-ea"/>
              </a:rPr>
              <a:t>     </a:t>
            </a:r>
            <a:r>
              <a:rPr lang="en-US" altLang="ko-KR" kern="0" dirty="0">
                <a:latin typeface="+mn-ea"/>
              </a:rPr>
              <a:t>= </a:t>
            </a:r>
            <a:r>
              <a:rPr lang="ko-KR" altLang="en-US" kern="0" dirty="0" err="1">
                <a:solidFill>
                  <a:srgbClr val="FF0000"/>
                </a:solidFill>
                <a:latin typeface="+mn-ea"/>
              </a:rPr>
              <a:t>먹을래요</a:t>
            </a:r>
            <a:r>
              <a:rPr lang="en-US" altLang="ko-KR" kern="0" dirty="0">
                <a:solidFill>
                  <a:srgbClr val="FF0000"/>
                </a:solidFill>
                <a:latin typeface="+mn-ea"/>
              </a:rPr>
              <a:t>  </a:t>
            </a:r>
            <a:r>
              <a:rPr lang="en-US" altLang="ko-KR" kern="0" dirty="0">
                <a:latin typeface="+mn-ea"/>
              </a:rPr>
              <a:t>          </a:t>
            </a:r>
          </a:p>
          <a:p>
            <a:pPr marL="114300" indent="0">
              <a:lnSpc>
                <a:spcPct val="200000"/>
              </a:lnSpc>
              <a:buNone/>
            </a:pP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받침 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X</a:t>
            </a:r>
            <a:r>
              <a:rPr lang="en-US" altLang="ko-KR" kern="0" dirty="0">
                <a:latin typeface="+mn-ea"/>
              </a:rPr>
              <a:t>       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가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  </a:t>
            </a:r>
            <a:r>
              <a:rPr lang="en-US" altLang="ko-KR" kern="0" dirty="0">
                <a:latin typeface="+mn-ea"/>
              </a:rPr>
              <a:t>+   </a:t>
            </a:r>
            <a:r>
              <a:rPr lang="ko-KR" altLang="en-US" kern="0" dirty="0" err="1">
                <a:solidFill>
                  <a:schemeClr val="accent6"/>
                </a:solidFill>
                <a:latin typeface="+mn-ea"/>
              </a:rPr>
              <a:t>ㄹ래요</a:t>
            </a:r>
            <a:r>
              <a:rPr lang="ko-KR" altLang="en-US" kern="0" dirty="0">
                <a:latin typeface="+mn-ea"/>
              </a:rPr>
              <a:t>     </a:t>
            </a:r>
            <a:r>
              <a:rPr lang="en-US" altLang="ko-KR" kern="0" dirty="0">
                <a:latin typeface="+mn-ea"/>
              </a:rPr>
              <a:t>= 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갈래요</a:t>
            </a:r>
            <a:endParaRPr lang="en-US" altLang="ko-KR" kern="0" dirty="0">
              <a:solidFill>
                <a:srgbClr val="00B050"/>
              </a:solidFill>
              <a:latin typeface="+mn-ea"/>
            </a:endParaRPr>
          </a:p>
          <a:p>
            <a:pPr marL="114300" indent="0">
              <a:lnSpc>
                <a:spcPct val="200000"/>
              </a:lnSpc>
              <a:buNone/>
            </a:pPr>
            <a:r>
              <a:rPr lang="ko-KR" altLang="en-US" kern="0" dirty="0">
                <a:solidFill>
                  <a:srgbClr val="7030A0"/>
                </a:solidFill>
                <a:latin typeface="+mn-ea"/>
              </a:rPr>
              <a:t>받침 </a:t>
            </a:r>
            <a:r>
              <a:rPr lang="ko-KR" altLang="en-US" kern="0" dirty="0" err="1">
                <a:solidFill>
                  <a:srgbClr val="7030A0"/>
                </a:solidFill>
                <a:latin typeface="+mn-ea"/>
              </a:rPr>
              <a:t>ㄹ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       </a:t>
            </a:r>
            <a:r>
              <a:rPr lang="ko-KR" altLang="en-US" kern="0" dirty="0">
                <a:solidFill>
                  <a:srgbClr val="7030A0"/>
                </a:solidFill>
                <a:latin typeface="+mn-ea"/>
              </a:rPr>
              <a:t>만들</a:t>
            </a:r>
            <a:r>
              <a:rPr lang="ko-KR" altLang="en-US" kern="0" dirty="0">
                <a:solidFill>
                  <a:schemeClr val="tx1"/>
                </a:solidFill>
                <a:latin typeface="+mn-ea"/>
              </a:rPr>
              <a:t>다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  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+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kern="0" dirty="0">
                <a:solidFill>
                  <a:srgbClr val="7030A0"/>
                </a:solidFill>
                <a:latin typeface="+mn-ea"/>
              </a:rPr>
              <a:t>래요</a:t>
            </a:r>
            <a:r>
              <a:rPr lang="ko-KR" altLang="en-US" kern="0" dirty="0">
                <a:solidFill>
                  <a:srgbClr val="00B050"/>
                </a:solidFill>
                <a:latin typeface="+mn-ea"/>
              </a:rPr>
              <a:t>      </a:t>
            </a:r>
            <a:r>
              <a:rPr lang="en-US" altLang="ko-KR" kern="0" dirty="0">
                <a:solidFill>
                  <a:schemeClr val="tx1"/>
                </a:solidFill>
                <a:latin typeface="+mn-ea"/>
              </a:rPr>
              <a:t>=</a:t>
            </a:r>
            <a:r>
              <a:rPr lang="en-US" altLang="ko-KR" kern="0" dirty="0">
                <a:solidFill>
                  <a:srgbClr val="00B050"/>
                </a:solidFill>
                <a:latin typeface="+mn-ea"/>
              </a:rPr>
              <a:t> </a:t>
            </a:r>
            <a:r>
              <a:rPr lang="ko-KR" altLang="en-US" kern="0" dirty="0" err="1">
                <a:solidFill>
                  <a:srgbClr val="7030A0"/>
                </a:solidFill>
                <a:latin typeface="+mn-ea"/>
              </a:rPr>
              <a:t>만들래요</a:t>
            </a:r>
            <a:endParaRPr lang="en-US" altLang="ko-KR" kern="0" dirty="0">
              <a:solidFill>
                <a:srgbClr val="7030A0"/>
              </a:solidFill>
              <a:latin typeface="+mn-ea"/>
            </a:endParaRPr>
          </a:p>
          <a:p>
            <a:pPr marL="114300" indent="0">
              <a:buNone/>
            </a:pPr>
            <a:endParaRPr lang="en-US" altLang="ko-KR" kern="0" dirty="0">
              <a:solidFill>
                <a:srgbClr val="00B050"/>
              </a:solidFill>
              <a:latin typeface="+mn-ea"/>
            </a:endParaRP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endParaRPr lang="en-US" altLang="ko-KR" dirty="0">
              <a:latin typeface="+mj-ea"/>
              <a:ea typeface="+mj-ea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="" xmlns:a16="http://schemas.microsoft.com/office/drawing/2014/main" id="{E6EF0266-C004-4454-B2A8-E855F7E2B21E}"/>
              </a:ext>
            </a:extLst>
          </p:cNvPr>
          <p:cNvCxnSpPr/>
          <p:nvPr/>
        </p:nvCxnSpPr>
        <p:spPr>
          <a:xfrm flipH="1">
            <a:off x="2745296" y="3406673"/>
            <a:ext cx="282632" cy="3990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="" xmlns:a16="http://schemas.microsoft.com/office/drawing/2014/main" id="{C087627E-EBA7-41EB-8CFF-382DD5E9E830}"/>
              </a:ext>
            </a:extLst>
          </p:cNvPr>
          <p:cNvCxnSpPr/>
          <p:nvPr/>
        </p:nvCxnSpPr>
        <p:spPr>
          <a:xfrm flipH="1">
            <a:off x="2701655" y="4304512"/>
            <a:ext cx="282632" cy="3990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C6D73F8A-5704-4167-B04D-E0DB59623192}"/>
              </a:ext>
            </a:extLst>
          </p:cNvPr>
          <p:cNvCxnSpPr/>
          <p:nvPr/>
        </p:nvCxnSpPr>
        <p:spPr>
          <a:xfrm flipH="1">
            <a:off x="3067413" y="5313551"/>
            <a:ext cx="199506" cy="2800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7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DFADB5C0-1869-477A-B35C-1AA890666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440" y="0"/>
            <a:ext cx="8961120" cy="6182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2B91CAE-4DCE-47B6-AB3F-26BC3DD275FA}"/>
              </a:ext>
            </a:extLst>
          </p:cNvPr>
          <p:cNvSpPr txBox="1"/>
          <p:nvPr/>
        </p:nvSpPr>
        <p:spPr>
          <a:xfrm>
            <a:off x="5978771" y="2982351"/>
            <a:ext cx="1786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먹을래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255C39B-BFA5-4A04-80AE-7571D94A0891}"/>
              </a:ext>
            </a:extLst>
          </p:cNvPr>
          <p:cNvSpPr txBox="1"/>
          <p:nvPr/>
        </p:nvSpPr>
        <p:spPr>
          <a:xfrm>
            <a:off x="6499274" y="4093698"/>
            <a:ext cx="161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살래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9880563-FBBB-478E-89C4-5696B2FBA680}"/>
              </a:ext>
            </a:extLst>
          </p:cNvPr>
          <p:cNvSpPr txBox="1"/>
          <p:nvPr/>
        </p:nvSpPr>
        <p:spPr>
          <a:xfrm>
            <a:off x="6499274" y="5261318"/>
            <a:ext cx="1266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볼래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548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BCD18BC-BB8B-4BE0-A30C-704B7ED32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65"/>
            <a:ext cx="12192001" cy="617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4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="" xmlns:a16="http://schemas.microsoft.com/office/drawing/2014/main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‘</a:t>
            </a:r>
            <a:r>
              <a:rPr lang="ko-KR" altLang="en-US" sz="36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ㅡ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’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탈락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="" xmlns:a16="http://schemas.microsoft.com/office/drawing/2014/main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203199" y="804945"/>
            <a:ext cx="11819467" cy="53464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sz="3200" dirty="0">
                <a:latin typeface="+mj-ea"/>
                <a:ea typeface="+mj-ea"/>
              </a:rPr>
              <a:t>어간 끝이 </a:t>
            </a:r>
            <a:r>
              <a:rPr lang="en-US" altLang="ko-KR" sz="3200" dirty="0">
                <a:latin typeface="+mj-ea"/>
                <a:ea typeface="+mj-ea"/>
              </a:rPr>
              <a:t>‘</a:t>
            </a:r>
            <a:r>
              <a:rPr lang="ko-KR" altLang="en-US" sz="3200" dirty="0" err="1">
                <a:latin typeface="+mj-ea"/>
                <a:ea typeface="+mj-ea"/>
              </a:rPr>
              <a:t>ㅡ</a:t>
            </a:r>
            <a:r>
              <a:rPr lang="en-US" altLang="ko-KR" sz="3200" dirty="0">
                <a:latin typeface="+mj-ea"/>
                <a:ea typeface="+mj-ea"/>
              </a:rPr>
              <a:t>‘</a:t>
            </a:r>
            <a:r>
              <a:rPr lang="ko-KR" altLang="en-US" sz="3200" dirty="0">
                <a:latin typeface="+mj-ea"/>
                <a:ea typeface="+mj-ea"/>
              </a:rPr>
              <a:t>로 끝나는 동사와 형용사가 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‘-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아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/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어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‘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와 결합할 때 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‘</a:t>
            </a:r>
            <a:r>
              <a:rPr lang="ko-KR" altLang="en-US" sz="3200" dirty="0" err="1">
                <a:solidFill>
                  <a:srgbClr val="FF0000"/>
                </a:solidFill>
                <a:latin typeface="+mj-ea"/>
                <a:ea typeface="+mj-ea"/>
              </a:rPr>
              <a:t>ㅡ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‘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가 탈락</a:t>
            </a:r>
            <a:r>
              <a:rPr lang="ko-KR" altLang="en-US" sz="3200" dirty="0">
                <a:latin typeface="+mj-ea"/>
                <a:ea typeface="+mj-ea"/>
              </a:rPr>
              <a:t>한다</a:t>
            </a:r>
            <a:r>
              <a:rPr lang="en-US" altLang="ko-KR" sz="3200" dirty="0">
                <a:latin typeface="+mj-ea"/>
                <a:ea typeface="+mj-ea"/>
              </a:rPr>
              <a:t>. </a:t>
            </a:r>
            <a:r>
              <a:rPr lang="ko-KR" altLang="en-US" sz="3200" dirty="0">
                <a:latin typeface="+mj-ea"/>
                <a:ea typeface="+mj-ea"/>
              </a:rPr>
              <a:t>어간 </a:t>
            </a:r>
            <a:r>
              <a:rPr lang="en-US" altLang="ko-KR" sz="3200" dirty="0">
                <a:latin typeface="+mj-ea"/>
                <a:ea typeface="+mj-ea"/>
              </a:rPr>
              <a:t>‘</a:t>
            </a:r>
            <a:r>
              <a:rPr lang="ko-KR" altLang="en-US" sz="3200" dirty="0" err="1">
                <a:latin typeface="+mj-ea"/>
                <a:ea typeface="+mj-ea"/>
              </a:rPr>
              <a:t>ㅡ</a:t>
            </a:r>
            <a:r>
              <a:rPr lang="en-US" altLang="ko-KR" sz="3200" dirty="0">
                <a:latin typeface="+mj-ea"/>
                <a:ea typeface="+mj-ea"/>
              </a:rPr>
              <a:t>’ </a:t>
            </a:r>
            <a:r>
              <a:rPr lang="ko-KR" altLang="en-US" sz="3200" dirty="0">
                <a:latin typeface="+mj-ea"/>
                <a:ea typeface="+mj-ea"/>
              </a:rPr>
              <a:t>뒤에 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자음이 오면 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‘</a:t>
            </a:r>
            <a:r>
              <a:rPr lang="ko-KR" altLang="en-US" sz="3200" dirty="0" err="1">
                <a:solidFill>
                  <a:srgbClr val="FF0000"/>
                </a:solidFill>
                <a:latin typeface="+mj-ea"/>
                <a:ea typeface="+mj-ea"/>
              </a:rPr>
              <a:t>ㅡ</a:t>
            </a:r>
            <a:r>
              <a:rPr lang="en-US" altLang="ko-KR" sz="3200" dirty="0">
                <a:solidFill>
                  <a:srgbClr val="FF0000"/>
                </a:solidFill>
                <a:latin typeface="+mj-ea"/>
                <a:ea typeface="+mj-ea"/>
              </a:rPr>
              <a:t>’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가 탈락하지 않는다</a:t>
            </a:r>
            <a:r>
              <a:rPr lang="en-US" altLang="ko-KR" sz="3200" dirty="0">
                <a:latin typeface="+mj-ea"/>
                <a:ea typeface="+mj-ea"/>
              </a:rPr>
              <a:t>.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sz="3200" dirty="0">
                <a:latin typeface="+mj-ea"/>
                <a:ea typeface="+mj-ea"/>
              </a:rPr>
              <a:t>예</a:t>
            </a:r>
            <a:r>
              <a:rPr lang="en-US" altLang="ko-KR" sz="3200" dirty="0">
                <a:latin typeface="+mj-ea"/>
                <a:ea typeface="+mj-ea"/>
              </a:rPr>
              <a:t>) </a:t>
            </a:r>
            <a:r>
              <a:rPr lang="ko-KR" altLang="en-US" sz="3200" dirty="0">
                <a:latin typeface="+mn-ea"/>
                <a:ea typeface="+mn-ea"/>
              </a:rPr>
              <a:t>예쁘다 </a:t>
            </a:r>
            <a:r>
              <a:rPr lang="en-US" altLang="ko-KR" sz="3200" dirty="0">
                <a:latin typeface="+mn-ea"/>
                <a:ea typeface="+mn-ea"/>
              </a:rPr>
              <a:t>+ </a:t>
            </a:r>
            <a:r>
              <a:rPr lang="ko-KR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어</a:t>
            </a:r>
            <a:r>
              <a:rPr lang="ko-KR" altLang="en-US" sz="3200" dirty="0" smtClean="0">
                <a:latin typeface="+mn-ea"/>
                <a:ea typeface="+mn-ea"/>
              </a:rPr>
              <a:t>요  </a:t>
            </a:r>
            <a:r>
              <a:rPr lang="en-US" altLang="ko-KR" sz="3200" dirty="0" smtClean="0">
                <a:latin typeface="+mn-ea"/>
                <a:ea typeface="+mn-ea"/>
              </a:rPr>
              <a:t>= </a:t>
            </a:r>
            <a:r>
              <a:rPr lang="ko-KR" altLang="en-US" sz="3200" dirty="0">
                <a:latin typeface="+mn-ea"/>
                <a:ea typeface="+mn-ea"/>
              </a:rPr>
              <a:t>예</a:t>
            </a:r>
            <a:r>
              <a:rPr lang="ko-KR" altLang="en-US" sz="3200" dirty="0">
                <a:solidFill>
                  <a:srgbClr val="FF0000"/>
                </a:solidFill>
                <a:latin typeface="+mn-ea"/>
                <a:ea typeface="+mn-ea"/>
              </a:rPr>
              <a:t>뻐</a:t>
            </a:r>
            <a:r>
              <a:rPr lang="ko-KR" altLang="en-US" sz="3200" dirty="0">
                <a:latin typeface="+mn-ea"/>
                <a:ea typeface="+mn-ea"/>
              </a:rPr>
              <a:t>요      </a:t>
            </a:r>
            <a:r>
              <a:rPr lang="ko-KR" altLang="en-US" sz="3200" dirty="0" smtClean="0">
                <a:latin typeface="+mn-ea"/>
                <a:ea typeface="+mn-ea"/>
              </a:rPr>
              <a:t>   예쁘다 </a:t>
            </a:r>
            <a:r>
              <a:rPr lang="en-US" altLang="ko-KR" sz="3200" dirty="0">
                <a:latin typeface="+mn-ea"/>
                <a:ea typeface="+mn-ea"/>
              </a:rPr>
              <a:t>+ </a:t>
            </a:r>
            <a:r>
              <a:rPr lang="ko-KR" altLang="en-US" sz="3200" dirty="0">
                <a:solidFill>
                  <a:srgbClr val="0070C0"/>
                </a:solidFill>
                <a:latin typeface="+mn-ea"/>
                <a:ea typeface="+mn-ea"/>
              </a:rPr>
              <a:t>지</a:t>
            </a:r>
            <a:r>
              <a:rPr lang="ko-KR" altLang="en-US" sz="3200" dirty="0">
                <a:latin typeface="+mn-ea"/>
                <a:ea typeface="+mn-ea"/>
              </a:rPr>
              <a:t>만 </a:t>
            </a:r>
            <a:r>
              <a:rPr lang="en-US" altLang="ko-KR" sz="3200" dirty="0">
                <a:latin typeface="+mn-ea"/>
                <a:ea typeface="+mn-ea"/>
              </a:rPr>
              <a:t>=</a:t>
            </a:r>
            <a:r>
              <a:rPr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예</a:t>
            </a:r>
            <a:r>
              <a:rPr lang="ko-KR" altLang="en-US" sz="3200" dirty="0">
                <a:solidFill>
                  <a:srgbClr val="0070C0"/>
                </a:solidFill>
                <a:latin typeface="+mn-ea"/>
                <a:ea typeface="+mn-ea"/>
              </a:rPr>
              <a:t>쁘</a:t>
            </a:r>
            <a:r>
              <a:rPr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지만</a:t>
            </a:r>
            <a:endParaRPr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200" dirty="0">
                <a:latin typeface="+mn-ea"/>
                <a:ea typeface="+mn-ea"/>
              </a:rPr>
              <a:t>     </a:t>
            </a:r>
            <a:r>
              <a:rPr lang="ko-KR" altLang="en-US" sz="3200" dirty="0">
                <a:latin typeface="+mn-ea"/>
                <a:ea typeface="+mn-ea"/>
              </a:rPr>
              <a:t>슬프다 </a:t>
            </a:r>
            <a:r>
              <a:rPr lang="en-US" altLang="ko-KR" sz="3200" dirty="0">
                <a:latin typeface="+mn-ea"/>
                <a:ea typeface="+mn-ea"/>
              </a:rPr>
              <a:t>+ </a:t>
            </a:r>
            <a:r>
              <a:rPr lang="ko-KR" altLang="en-US" sz="3200" dirty="0">
                <a:solidFill>
                  <a:srgbClr val="FF0000"/>
                </a:solidFill>
                <a:latin typeface="+mn-ea"/>
                <a:ea typeface="+mn-ea"/>
              </a:rPr>
              <a:t>어</a:t>
            </a:r>
            <a:r>
              <a:rPr lang="ko-KR" altLang="en-US" sz="3200" dirty="0">
                <a:latin typeface="+mn-ea"/>
                <a:ea typeface="+mn-ea"/>
              </a:rPr>
              <a:t>요  </a:t>
            </a:r>
            <a:r>
              <a:rPr lang="en-US" altLang="ko-KR" sz="3200" dirty="0">
                <a:latin typeface="+mn-ea"/>
                <a:ea typeface="+mn-ea"/>
              </a:rPr>
              <a:t>= </a:t>
            </a:r>
            <a:r>
              <a:rPr lang="ko-KR" altLang="en-US" sz="3200" dirty="0">
                <a:latin typeface="+mn-ea"/>
                <a:ea typeface="+mn-ea"/>
              </a:rPr>
              <a:t>슬</a:t>
            </a:r>
            <a:r>
              <a:rPr lang="ko-KR" altLang="en-US" sz="3200" dirty="0">
                <a:solidFill>
                  <a:srgbClr val="FF0000"/>
                </a:solidFill>
                <a:latin typeface="+mn-ea"/>
                <a:ea typeface="+mn-ea"/>
              </a:rPr>
              <a:t>퍼</a:t>
            </a:r>
            <a:r>
              <a:rPr lang="ko-KR" altLang="en-US" sz="3200" dirty="0">
                <a:latin typeface="+mn-ea"/>
                <a:ea typeface="+mn-ea"/>
              </a:rPr>
              <a:t>요         슬프다 </a:t>
            </a:r>
            <a:r>
              <a:rPr lang="en-US" altLang="ko-KR" sz="3200" dirty="0">
                <a:latin typeface="+mn-ea"/>
                <a:ea typeface="+mn-ea"/>
              </a:rPr>
              <a:t>+ </a:t>
            </a:r>
            <a:r>
              <a:rPr lang="ko-KR" altLang="en-US" sz="3200" dirty="0">
                <a:solidFill>
                  <a:srgbClr val="0070C0"/>
                </a:solidFill>
                <a:latin typeface="+mn-ea"/>
                <a:ea typeface="+mn-ea"/>
              </a:rPr>
              <a:t>고</a:t>
            </a:r>
            <a:r>
              <a:rPr lang="ko-KR" altLang="en-US" sz="3200" dirty="0">
                <a:latin typeface="+mn-ea"/>
                <a:ea typeface="+mn-ea"/>
              </a:rPr>
              <a:t>  </a:t>
            </a:r>
            <a:r>
              <a:rPr lang="en-US" altLang="ko-KR" sz="3200" dirty="0">
                <a:latin typeface="+mn-ea"/>
                <a:ea typeface="+mn-ea"/>
              </a:rPr>
              <a:t>= </a:t>
            </a:r>
            <a:r>
              <a:rPr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슬</a:t>
            </a:r>
            <a:r>
              <a:rPr lang="ko-KR" altLang="en-US" sz="3200" dirty="0">
                <a:solidFill>
                  <a:srgbClr val="0070C0"/>
                </a:solidFill>
                <a:latin typeface="+mn-ea"/>
                <a:ea typeface="+mn-ea"/>
              </a:rPr>
              <a:t>프</a:t>
            </a:r>
            <a:r>
              <a:rPr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고</a:t>
            </a:r>
            <a:endParaRPr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sz="3200" dirty="0">
                <a:latin typeface="+mj-ea"/>
                <a:ea typeface="+mj-ea"/>
              </a:rPr>
              <a:t>     </a:t>
            </a:r>
            <a:r>
              <a:rPr lang="ko-KR" altLang="en-US" sz="3200" dirty="0">
                <a:latin typeface="+mj-ea"/>
                <a:ea typeface="+mj-ea"/>
              </a:rPr>
              <a:t>아프다 </a:t>
            </a:r>
            <a:r>
              <a:rPr lang="en-US" altLang="ko-KR" sz="3200" dirty="0">
                <a:latin typeface="+mj-ea"/>
                <a:ea typeface="+mj-ea"/>
              </a:rPr>
              <a:t>+ 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아</a:t>
            </a:r>
            <a:r>
              <a:rPr lang="ko-KR" altLang="en-US" sz="3200" dirty="0">
                <a:latin typeface="+mj-ea"/>
                <a:ea typeface="+mj-ea"/>
              </a:rPr>
              <a:t>요  </a:t>
            </a:r>
            <a:r>
              <a:rPr lang="en-US" altLang="ko-KR" sz="3200" dirty="0">
                <a:latin typeface="+mj-ea"/>
                <a:ea typeface="+mj-ea"/>
              </a:rPr>
              <a:t>= </a:t>
            </a:r>
            <a:r>
              <a:rPr lang="ko-KR" altLang="en-US" sz="3200" dirty="0">
                <a:latin typeface="+mj-ea"/>
                <a:ea typeface="+mj-ea"/>
              </a:rPr>
              <a:t>아</a:t>
            </a:r>
            <a:r>
              <a:rPr lang="ko-KR" altLang="en-US" sz="3200" dirty="0">
                <a:solidFill>
                  <a:srgbClr val="FF0000"/>
                </a:solidFill>
                <a:latin typeface="+mj-ea"/>
                <a:ea typeface="+mj-ea"/>
              </a:rPr>
              <a:t>파</a:t>
            </a:r>
            <a:r>
              <a:rPr lang="ko-KR" altLang="en-US" sz="3200" dirty="0">
                <a:latin typeface="+mj-ea"/>
                <a:ea typeface="+mj-ea"/>
              </a:rPr>
              <a:t>요         아프다 </a:t>
            </a:r>
            <a:r>
              <a:rPr lang="en-US" altLang="ko-KR" sz="3200" dirty="0">
                <a:latin typeface="+mj-ea"/>
                <a:ea typeface="+mj-ea"/>
              </a:rPr>
              <a:t>+ </a:t>
            </a:r>
            <a:r>
              <a:rPr lang="ko-KR" altLang="en-US" sz="3200" dirty="0">
                <a:solidFill>
                  <a:srgbClr val="0070C0"/>
                </a:solidFill>
                <a:latin typeface="+mj-ea"/>
                <a:ea typeface="+mj-ea"/>
              </a:rPr>
              <a:t>세</a:t>
            </a:r>
            <a:r>
              <a:rPr lang="ko-KR" altLang="en-US" sz="3200" dirty="0">
                <a:latin typeface="+mj-ea"/>
                <a:ea typeface="+mj-ea"/>
              </a:rPr>
              <a:t>요 </a:t>
            </a:r>
            <a:r>
              <a:rPr lang="en-US" altLang="ko-KR" sz="3200" dirty="0">
                <a:latin typeface="+mj-ea"/>
                <a:ea typeface="+mj-ea"/>
              </a:rPr>
              <a:t>= </a:t>
            </a:r>
            <a:r>
              <a:rPr lang="ko-KR" altLang="en-US" sz="3200" dirty="0" err="1">
                <a:solidFill>
                  <a:schemeClr val="tx1"/>
                </a:solidFill>
                <a:latin typeface="+mj-ea"/>
                <a:ea typeface="+mj-ea"/>
              </a:rPr>
              <a:t>아</a:t>
            </a:r>
            <a:r>
              <a:rPr lang="ko-KR" altLang="en-US" sz="3200" dirty="0" err="1">
                <a:solidFill>
                  <a:srgbClr val="0070C0"/>
                </a:solidFill>
                <a:latin typeface="+mj-ea"/>
                <a:ea typeface="+mj-ea"/>
              </a:rPr>
              <a:t>프</a:t>
            </a:r>
            <a:r>
              <a:rPr lang="ko-KR" altLang="en-US" sz="3200" dirty="0" err="1">
                <a:solidFill>
                  <a:schemeClr val="tx1"/>
                </a:solidFill>
                <a:latin typeface="+mj-ea"/>
                <a:ea typeface="+mj-ea"/>
              </a:rPr>
              <a:t>세요</a:t>
            </a:r>
            <a:endParaRPr lang="en-US" altLang="ko-KR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0478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794216A-46D6-489D-A463-FC97AE5C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174" y="0"/>
            <a:ext cx="8567651" cy="619293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ABD0821-B84C-45E7-8694-52FEE8022EE8}"/>
              </a:ext>
            </a:extLst>
          </p:cNvPr>
          <p:cNvSpPr txBox="1"/>
          <p:nvPr/>
        </p:nvSpPr>
        <p:spPr>
          <a:xfrm>
            <a:off x="6907236" y="2908311"/>
            <a:ext cx="1434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슬퍼요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1C36126-E6AA-4480-9683-F29DD4A875F8}"/>
              </a:ext>
            </a:extLst>
          </p:cNvPr>
          <p:cNvSpPr txBox="1"/>
          <p:nvPr/>
        </p:nvSpPr>
        <p:spPr>
          <a:xfrm>
            <a:off x="8131127" y="4206240"/>
            <a:ext cx="1029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커요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C220ED8-E12F-4403-8E90-9457F926177B}"/>
              </a:ext>
            </a:extLst>
          </p:cNvPr>
          <p:cNvSpPr txBox="1"/>
          <p:nvPr/>
        </p:nvSpPr>
        <p:spPr>
          <a:xfrm>
            <a:off x="7202659" y="5416061"/>
            <a:ext cx="928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써요</a:t>
            </a:r>
          </a:p>
        </p:txBody>
      </p:sp>
    </p:spTree>
    <p:extLst>
      <p:ext uri="{BB962C8B-B14F-4D97-AF65-F5344CB8AC3E}">
        <p14:creationId xmlns:p14="http://schemas.microsoft.com/office/powerpoint/2010/main" val="72197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D94D9BD8-BAA8-446D-BDD0-A8F34A947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7622" y="0"/>
            <a:ext cx="9376756" cy="6183517"/>
          </a:xfrm>
          <a:prstGeom prst="rect">
            <a:avLst/>
          </a:prstGeom>
        </p:spPr>
      </p:pic>
      <p:pic>
        <p:nvPicPr>
          <p:cNvPr id="3" name="Track 013">
            <a:hlinkClick r:id="" action="ppaction://media"/>
            <a:extLst>
              <a:ext uri="{FF2B5EF4-FFF2-40B4-BE49-F238E27FC236}">
                <a16:creationId xmlns="" xmlns:a16="http://schemas.microsoft.com/office/drawing/2014/main" id="{2DD5AFC6-B6A3-4AC4-BBCE-9B91FFE3B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784378" y="534571"/>
            <a:ext cx="971524" cy="1012961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타원 3">
            <a:extLst>
              <a:ext uri="{FF2B5EF4-FFF2-40B4-BE49-F238E27FC236}">
                <a16:creationId xmlns="" xmlns:a16="http://schemas.microsoft.com/office/drawing/2014/main" id="{4702DB5A-8196-4E64-9103-BE71A415DE5D}"/>
              </a:ext>
            </a:extLst>
          </p:cNvPr>
          <p:cNvSpPr/>
          <p:nvPr/>
        </p:nvSpPr>
        <p:spPr>
          <a:xfrm>
            <a:off x="2231182" y="2220239"/>
            <a:ext cx="348786" cy="3382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35555C0-BE97-460A-95FF-D838718CB483}"/>
              </a:ext>
            </a:extLst>
          </p:cNvPr>
          <p:cNvSpPr txBox="1"/>
          <p:nvPr/>
        </p:nvSpPr>
        <p:spPr>
          <a:xfrm>
            <a:off x="5092505" y="3742008"/>
            <a:ext cx="46142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9</a:t>
            </a:r>
            <a:r>
              <a:rPr lang="ko-KR" altLang="en-US" sz="2000" dirty="0">
                <a:solidFill>
                  <a:srgbClr val="FF0000"/>
                </a:solidFill>
              </a:rPr>
              <a:t>시에 만날 거예요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9853B2E-37EB-4870-8AC5-76D9BFDE4808}"/>
              </a:ext>
            </a:extLst>
          </p:cNvPr>
          <p:cNvSpPr txBox="1"/>
          <p:nvPr/>
        </p:nvSpPr>
        <p:spPr>
          <a:xfrm>
            <a:off x="5092505" y="4346917"/>
            <a:ext cx="4178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세라의 엄마하고 같이 갈 거예요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88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29D5EBA2-9E1C-4F05-B333-18674D0F8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744" y="0"/>
            <a:ext cx="9952511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8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="" xmlns:a16="http://schemas.microsoft.com/office/drawing/2014/main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71127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 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</a:t>
            </a:r>
            <a:r>
              <a:rPr lang="ko-KR" altLang="en-US" sz="3400" dirty="0" smtClean="0"/>
              <a:t>화상 </a:t>
            </a:r>
            <a:r>
              <a:rPr lang="en-US" altLang="ko-KR" sz="3400" dirty="0" smtClean="0"/>
              <a:t>app</a:t>
            </a:r>
            <a:r>
              <a:rPr lang="ko-KR" altLang="en-US" sz="3400" dirty="0"/>
              <a:t>을 통해 수업을 하시는 선생님들께서도 </a:t>
            </a:r>
            <a:r>
              <a:rPr lang="ko-KR" altLang="en-US" sz="3400" dirty="0" smtClean="0"/>
              <a:t>계시지만 파워포인트에 </a:t>
            </a:r>
            <a:r>
              <a:rPr lang="ko-KR" altLang="en-US" sz="3400" dirty="0"/>
              <a:t>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</a:t>
            </a:r>
            <a:r>
              <a:rPr lang="ko-KR" altLang="en-US" sz="3400" dirty="0" smtClean="0"/>
              <a:t>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8" name="별: 꼭짓점 5개 4">
            <a:extLst>
              <a:ext uri="{FF2B5EF4-FFF2-40B4-BE49-F238E27FC236}">
                <a16:creationId xmlns="" xmlns:a16="http://schemas.microsoft.com/office/drawing/2014/main" id="{2A6DB271-6E95-4C8D-BCEA-EC32FBDFB050}"/>
              </a:ext>
            </a:extLst>
          </p:cNvPr>
          <p:cNvSpPr/>
          <p:nvPr/>
        </p:nvSpPr>
        <p:spPr>
          <a:xfrm>
            <a:off x="944217" y="3730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별: 꼭짓점 5개 5">
            <a:extLst>
              <a:ext uri="{FF2B5EF4-FFF2-40B4-BE49-F238E27FC236}">
                <a16:creationId xmlns="" xmlns:a16="http://schemas.microsoft.com/office/drawing/2014/main" id="{CE3B5664-63F3-4E2F-82C9-688486DB6B6C}"/>
              </a:ext>
            </a:extLst>
          </p:cNvPr>
          <p:cNvSpPr/>
          <p:nvPr/>
        </p:nvSpPr>
        <p:spPr>
          <a:xfrm>
            <a:off x="944217" y="1262018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A104DACA-286F-4535-BFC0-23DEE63E19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28" r="6822" b="46909"/>
          <a:stretch/>
        </p:blipFill>
        <p:spPr>
          <a:xfrm>
            <a:off x="1" y="576776"/>
            <a:ext cx="6386732" cy="525876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F2C788F5-E5DE-47B1-820D-703B80B3D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815" y="576776"/>
            <a:ext cx="5580185" cy="52587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21FE3CA-7B13-4655-9189-FDE13C64BC25}"/>
              </a:ext>
            </a:extLst>
          </p:cNvPr>
          <p:cNvSpPr txBox="1"/>
          <p:nvPr/>
        </p:nvSpPr>
        <p:spPr>
          <a:xfrm>
            <a:off x="7399606" y="2982351"/>
            <a:ext cx="436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3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5EF5C27-A3B1-4C02-B3FB-ACA66CEC927E}"/>
              </a:ext>
            </a:extLst>
          </p:cNvPr>
          <p:cNvSpPr txBox="1"/>
          <p:nvPr/>
        </p:nvSpPr>
        <p:spPr>
          <a:xfrm>
            <a:off x="9439422" y="2982351"/>
            <a:ext cx="436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1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CC53BB-D6C3-4F38-8848-E14C508A5C0B}"/>
              </a:ext>
            </a:extLst>
          </p:cNvPr>
          <p:cNvSpPr txBox="1"/>
          <p:nvPr/>
        </p:nvSpPr>
        <p:spPr>
          <a:xfrm>
            <a:off x="11324493" y="2982351"/>
            <a:ext cx="492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2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F9ECCEA-C3B2-49FF-A0B2-45DC8FDC266F}"/>
              </a:ext>
            </a:extLst>
          </p:cNvPr>
          <p:cNvSpPr txBox="1"/>
          <p:nvPr/>
        </p:nvSpPr>
        <p:spPr>
          <a:xfrm>
            <a:off x="9439422" y="4375052"/>
            <a:ext cx="436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O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27A3FB0-FB76-4E93-A14B-8BC40CACE971}"/>
              </a:ext>
            </a:extLst>
          </p:cNvPr>
          <p:cNvSpPr txBox="1"/>
          <p:nvPr/>
        </p:nvSpPr>
        <p:spPr>
          <a:xfrm>
            <a:off x="9467558" y="4845502"/>
            <a:ext cx="436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X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EDCF667-B284-4FA9-899E-BEC537BA9762}"/>
              </a:ext>
            </a:extLst>
          </p:cNvPr>
          <p:cNvSpPr txBox="1"/>
          <p:nvPr/>
        </p:nvSpPr>
        <p:spPr>
          <a:xfrm>
            <a:off x="9481626" y="5401993"/>
            <a:ext cx="407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X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02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B88E4EEB-B7A0-4CCA-A300-D56BB0434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30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7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56F73CBC-24A0-4398-9512-77F807D8E5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9104"/>
          <a:stretch/>
        </p:blipFill>
        <p:spPr>
          <a:xfrm>
            <a:off x="1" y="0"/>
            <a:ext cx="5303520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A657544-4430-470B-889E-B8F8E0F640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1" y="0"/>
            <a:ext cx="6888479" cy="61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77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D38538D-368C-4795-BBC0-E9B83E2DC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96000" cy="6210886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="" xmlns:a16="http://schemas.microsoft.com/office/drawing/2014/main" id="{53938D50-9CC3-4F4B-A517-201DA44CA7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8537EA1B-0C20-4D82-AFAD-1723FF38B9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29000"/>
            <a:ext cx="6096000" cy="2753943"/>
          </a:xfrm>
          <a:prstGeom prst="rect">
            <a:avLst/>
          </a:prstGeom>
        </p:spPr>
      </p:pic>
      <p:pic>
        <p:nvPicPr>
          <p:cNvPr id="5" name="온라인 미디어 4" title="￭ﾕﾜ￪ﾵﾭ￬ﾖﾴ￭ﾕﾙ￬ﾊﾵ ￫ﾳﾴ￬ﾡﾰ￬ﾞﾐ￫ﾣﾌ - ￬ﾋﾝ￬ﾂﾬ ￬ﾘﾈ￬ﾠﾈ1">
            <a:hlinkClick r:id="" action="ppaction://media"/>
            <a:extLst>
              <a:ext uri="{FF2B5EF4-FFF2-40B4-BE49-F238E27FC236}">
                <a16:creationId xmlns="" xmlns:a16="http://schemas.microsoft.com/office/drawing/2014/main" id="{4B7937CD-4EEB-4356-B1E2-6DB3213E614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96000" y="0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5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D72B2063-7571-4CA1-8987-BD5BB8A70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" y="0"/>
            <a:ext cx="6682154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7DD62F31-07A0-4100-9C17-54297BDE6A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009824"/>
            <a:ext cx="6096000" cy="30264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3780539-C7A9-4065-9612-6D5BCFCFDEFB}"/>
              </a:ext>
            </a:extLst>
          </p:cNvPr>
          <p:cNvSpPr txBox="1"/>
          <p:nvPr/>
        </p:nvSpPr>
        <p:spPr>
          <a:xfrm>
            <a:off x="805303" y="4119995"/>
            <a:ext cx="1751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모자를 </a:t>
            </a:r>
            <a:r>
              <a:rPr lang="ko-KR" altLang="en-US" sz="1600" dirty="0" err="1">
                <a:solidFill>
                  <a:srgbClr val="FF0000"/>
                </a:solidFill>
              </a:rPr>
              <a:t>썼어요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0BCF144-C90C-459B-B6E4-0F67ADFF9DEB}"/>
              </a:ext>
            </a:extLst>
          </p:cNvPr>
          <p:cNvSpPr txBox="1"/>
          <p:nvPr/>
        </p:nvSpPr>
        <p:spPr>
          <a:xfrm>
            <a:off x="769174" y="5816184"/>
            <a:ext cx="1903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바지를 입었어요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D74A4B9-6147-4FD2-AE5B-B06DCC02F587}"/>
              </a:ext>
            </a:extLst>
          </p:cNvPr>
          <p:cNvSpPr txBox="1"/>
          <p:nvPr/>
        </p:nvSpPr>
        <p:spPr>
          <a:xfrm>
            <a:off x="2637832" y="5813611"/>
            <a:ext cx="1903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구두를 신었어요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24D1ECF-AFA4-49F6-A9A7-F0313680ECDD}"/>
              </a:ext>
            </a:extLst>
          </p:cNvPr>
          <p:cNvSpPr txBox="1"/>
          <p:nvPr/>
        </p:nvSpPr>
        <p:spPr>
          <a:xfrm>
            <a:off x="4541587" y="4009356"/>
            <a:ext cx="2083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티셔츠를 입었어요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A36820A-0919-478D-9EA2-FD322D27F49B}"/>
              </a:ext>
            </a:extLst>
          </p:cNvPr>
          <p:cNvSpPr txBox="1"/>
          <p:nvPr/>
        </p:nvSpPr>
        <p:spPr>
          <a:xfrm>
            <a:off x="4531194" y="5036233"/>
            <a:ext cx="1670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가방을 멨어요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A73A4B7-454C-4BCA-A0E1-64FE51FAD634}"/>
              </a:ext>
            </a:extLst>
          </p:cNvPr>
          <p:cNvSpPr txBox="1"/>
          <p:nvPr/>
        </p:nvSpPr>
        <p:spPr>
          <a:xfrm>
            <a:off x="4564425" y="5813611"/>
            <a:ext cx="19037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치마를 입었어요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="" xmlns:a16="http://schemas.microsoft.com/office/drawing/2014/main" id="{6C5191EF-4BB4-49A7-8EED-A7E6309ED615}"/>
              </a:ext>
            </a:extLst>
          </p:cNvPr>
          <p:cNvCxnSpPr/>
          <p:nvPr/>
        </p:nvCxnSpPr>
        <p:spPr>
          <a:xfrm>
            <a:off x="6910466" y="3717561"/>
            <a:ext cx="3192904" cy="6091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="" xmlns:a16="http://schemas.microsoft.com/office/drawing/2014/main" id="{8220C188-2C72-4310-A8D2-A9573FEA9A0B}"/>
              </a:ext>
            </a:extLst>
          </p:cNvPr>
          <p:cNvCxnSpPr/>
          <p:nvPr/>
        </p:nvCxnSpPr>
        <p:spPr>
          <a:xfrm>
            <a:off x="8495607" y="3717561"/>
            <a:ext cx="3192088" cy="6091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="" xmlns:a16="http://schemas.microsoft.com/office/drawing/2014/main" id="{E4D82D1A-8FA0-4A66-830C-B79F81E9FB2C}"/>
              </a:ext>
            </a:extLst>
          </p:cNvPr>
          <p:cNvCxnSpPr/>
          <p:nvPr/>
        </p:nvCxnSpPr>
        <p:spPr>
          <a:xfrm flipH="1">
            <a:off x="6910466" y="3717561"/>
            <a:ext cx="3192904" cy="7590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="" xmlns:a16="http://schemas.microsoft.com/office/drawing/2014/main" id="{8874E759-E2C1-473C-AED2-FE5CA666E848}"/>
              </a:ext>
            </a:extLst>
          </p:cNvPr>
          <p:cNvCxnSpPr/>
          <p:nvPr/>
        </p:nvCxnSpPr>
        <p:spPr>
          <a:xfrm flipH="1">
            <a:off x="8495607" y="3717561"/>
            <a:ext cx="3192088" cy="7590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10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87C76650-089B-4915-AD10-ABA98B84B4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69"/>
          <a:stretch/>
        </p:blipFill>
        <p:spPr>
          <a:xfrm>
            <a:off x="1" y="0"/>
            <a:ext cx="6274190" cy="550788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917515EB-40E7-417C-86F9-FD826907CD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148"/>
          <a:stretch/>
        </p:blipFill>
        <p:spPr>
          <a:xfrm>
            <a:off x="6274191" y="457200"/>
            <a:ext cx="5917809" cy="57257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76CDE0D-89D9-4B01-A17C-969CB72DF5B8}"/>
              </a:ext>
            </a:extLst>
          </p:cNvPr>
          <p:cNvSpPr txBox="1"/>
          <p:nvPr/>
        </p:nvSpPr>
        <p:spPr>
          <a:xfrm>
            <a:off x="4062334" y="3822490"/>
            <a:ext cx="1259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운동할래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8F518E1-025B-4A36-ACD2-EFF402563E9B}"/>
              </a:ext>
            </a:extLst>
          </p:cNvPr>
          <p:cNvSpPr txBox="1"/>
          <p:nvPr/>
        </p:nvSpPr>
        <p:spPr>
          <a:xfrm>
            <a:off x="10598044" y="869428"/>
            <a:ext cx="1334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볼래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BCEDD70-EE43-45F3-8D1C-987DA1FCCB10}"/>
              </a:ext>
            </a:extLst>
          </p:cNvPr>
          <p:cNvSpPr txBox="1"/>
          <p:nvPr/>
        </p:nvSpPr>
        <p:spPr>
          <a:xfrm>
            <a:off x="10777924" y="2938072"/>
            <a:ext cx="1124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올래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D487A0E-7D62-41FE-800E-40D609287349}"/>
              </a:ext>
            </a:extLst>
          </p:cNvPr>
          <p:cNvSpPr txBox="1"/>
          <p:nvPr/>
        </p:nvSpPr>
        <p:spPr>
          <a:xfrm>
            <a:off x="10876635" y="5053471"/>
            <a:ext cx="989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먹을래</a:t>
            </a:r>
          </a:p>
        </p:txBody>
      </p:sp>
    </p:spTree>
    <p:extLst>
      <p:ext uri="{BB962C8B-B14F-4D97-AF65-F5344CB8AC3E}">
        <p14:creationId xmlns:p14="http://schemas.microsoft.com/office/powerpoint/2010/main" val="236152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68947A0-3B74-43D2-BEE2-1B95A0F59F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907237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911E1458-41B4-4D16-AA38-103F55A1C1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614"/>
          <a:stretch/>
        </p:blipFill>
        <p:spPr>
          <a:xfrm>
            <a:off x="7013418" y="1463039"/>
            <a:ext cx="5178582" cy="4346917"/>
          </a:xfrm>
          <a:prstGeom prst="rect">
            <a:avLst/>
          </a:prstGeom>
        </p:spPr>
      </p:pic>
      <p:cxnSp>
        <p:nvCxnSpPr>
          <p:cNvPr id="6" name="직선 연결선 5">
            <a:extLst>
              <a:ext uri="{FF2B5EF4-FFF2-40B4-BE49-F238E27FC236}">
                <a16:creationId xmlns="" xmlns:a16="http://schemas.microsoft.com/office/drawing/2014/main" id="{9052418D-FCC2-4892-9F45-468335C8CFC9}"/>
              </a:ext>
            </a:extLst>
          </p:cNvPr>
          <p:cNvCxnSpPr/>
          <p:nvPr/>
        </p:nvCxnSpPr>
        <p:spPr>
          <a:xfrm flipV="1">
            <a:off x="3043003" y="1169233"/>
            <a:ext cx="2023672" cy="15439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="" xmlns:a16="http://schemas.microsoft.com/office/drawing/2014/main" id="{AD40CCC0-6FCB-48C5-A9CD-2C83BEEBB65C}"/>
              </a:ext>
            </a:extLst>
          </p:cNvPr>
          <p:cNvCxnSpPr/>
          <p:nvPr/>
        </p:nvCxnSpPr>
        <p:spPr>
          <a:xfrm>
            <a:off x="3043003" y="4227226"/>
            <a:ext cx="2023672" cy="15827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="" xmlns:a16="http://schemas.microsoft.com/office/drawing/2014/main" id="{D2E8C6FE-E52F-4F90-AC8A-5459E362B730}"/>
              </a:ext>
            </a:extLst>
          </p:cNvPr>
          <p:cNvCxnSpPr/>
          <p:nvPr/>
        </p:nvCxnSpPr>
        <p:spPr>
          <a:xfrm flipV="1">
            <a:off x="3043003" y="4227226"/>
            <a:ext cx="2023672" cy="15827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5BC30425-BBD3-4FBB-8B01-AC6835FE72D6}"/>
              </a:ext>
            </a:extLst>
          </p:cNvPr>
          <p:cNvSpPr txBox="1"/>
          <p:nvPr/>
        </p:nvSpPr>
        <p:spPr>
          <a:xfrm>
            <a:off x="8169638" y="3429000"/>
            <a:ext cx="3747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아파서 병원에 가요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6F0E6EF-3691-4E48-BF8B-639007119F38}"/>
              </a:ext>
            </a:extLst>
          </p:cNvPr>
          <p:cNvSpPr txBox="1"/>
          <p:nvPr/>
        </p:nvSpPr>
        <p:spPr>
          <a:xfrm>
            <a:off x="8169638" y="4167265"/>
            <a:ext cx="3462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키가 커서 농구를 잘해요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ECE8C5F-A5B9-4A64-8911-445D149CA26D}"/>
              </a:ext>
            </a:extLst>
          </p:cNvPr>
          <p:cNvSpPr txBox="1"/>
          <p:nvPr/>
        </p:nvSpPr>
        <p:spPr>
          <a:xfrm>
            <a:off x="8244591" y="4931764"/>
            <a:ext cx="32978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배고파서 밥을 먹어요</a:t>
            </a:r>
          </a:p>
        </p:txBody>
      </p:sp>
    </p:spTree>
    <p:extLst>
      <p:ext uri="{BB962C8B-B14F-4D97-AF65-F5344CB8AC3E}">
        <p14:creationId xmlns:p14="http://schemas.microsoft.com/office/powerpoint/2010/main" val="212259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7118277F-74D4-41FE-A50A-6C91D28632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567" b="9549"/>
          <a:stretch/>
        </p:blipFill>
        <p:spPr>
          <a:xfrm>
            <a:off x="0" y="0"/>
            <a:ext cx="7129859" cy="475777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590A7D0E-970E-4B4F-B2B3-36183DDD7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4185" y="998807"/>
            <a:ext cx="5087815" cy="375896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2BE82C5E-0DE9-4933-8E5B-E9DA47990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872" y="5088873"/>
            <a:ext cx="5992605" cy="109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1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="" xmlns:a16="http://schemas.microsoft.com/office/drawing/2014/main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0" y="1510209"/>
            <a:ext cx="1213709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5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 smtClean="0">
                <a:latin typeface="+mn-ea"/>
                <a:ea typeface="+mn-ea"/>
              </a:rPr>
              <a:t>P. </a:t>
            </a:r>
            <a:r>
              <a:rPr lang="en-US" altLang="ko-KR" sz="2300" kern="0" dirty="0">
                <a:latin typeface="+mn-ea"/>
                <a:ea typeface="+mn-ea"/>
              </a:rPr>
              <a:t>22-25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5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400" dirty="0">
                <a:hlinkClick r:id="rId3"/>
              </a:rPr>
              <a:t>https://quizlet.com/_8ccrdr?x=1jqt&amp;i=2tig8t</a:t>
            </a:r>
            <a:endParaRPr lang="en-US" altLang="ko-KR" sz="240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(5 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공 든 탑이 </a:t>
            </a:r>
            <a:r>
              <a:rPr lang="ko-KR" altLang="en-US" sz="2300" kern="0" dirty="0" err="1"/>
              <a:t>무너지랴</a:t>
            </a:r>
            <a:r>
              <a:rPr lang="en-US" altLang="ko-KR" sz="2300" kern="0" dirty="0"/>
              <a:t>!” </a:t>
            </a:r>
            <a:r>
              <a:rPr lang="ko-KR" altLang="en-US" sz="2300" kern="0" dirty="0" smtClean="0"/>
              <a:t>외우기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 smtClean="0"/>
              <a:t>P. </a:t>
            </a:r>
            <a:r>
              <a:rPr lang="en-US" altLang="ko-KR" sz="2300" kern="0" dirty="0" smtClean="0"/>
              <a:t>49</a:t>
            </a:r>
            <a:r>
              <a:rPr lang="ko-KR" altLang="en-US" sz="2300" kern="0" dirty="0" smtClean="0"/>
              <a:t>에 </a:t>
            </a:r>
            <a:r>
              <a:rPr lang="ko-KR" altLang="en-US" sz="2300" kern="0" dirty="0"/>
              <a:t>문제 </a:t>
            </a:r>
            <a:r>
              <a:rPr lang="en-US" altLang="ko-KR" sz="2300" kern="0" dirty="0" smtClean="0"/>
              <a:t>2</a:t>
            </a:r>
            <a:r>
              <a:rPr lang="ko-KR" altLang="en-US" sz="2300" kern="0" smtClean="0"/>
              <a:t>번 </a:t>
            </a:r>
            <a:r>
              <a:rPr lang="en-US" altLang="ko-KR" sz="2300" kern="0" dirty="0" smtClean="0"/>
              <a:t>“</a:t>
            </a:r>
            <a:r>
              <a:rPr lang="ko-KR" altLang="en-US" sz="2300" kern="0" dirty="0" smtClean="0"/>
              <a:t>친구의 </a:t>
            </a:r>
            <a:r>
              <a:rPr lang="ko-KR" altLang="en-US" sz="2300" kern="0" dirty="0"/>
              <a:t>생일 파티에 갈 때 입고 싶은 옷과 </a:t>
            </a:r>
            <a:r>
              <a:rPr lang="ko-KR" altLang="en-US" sz="2300" kern="0" dirty="0" smtClean="0"/>
              <a:t>색깔</a:t>
            </a:r>
            <a:r>
              <a:rPr lang="en-US" altLang="ko-KR" sz="2300" kern="0" dirty="0" smtClean="0"/>
              <a:t>”</a:t>
            </a:r>
            <a:r>
              <a:rPr lang="ko-KR" altLang="en-US" sz="2300" kern="0" dirty="0" smtClean="0"/>
              <a:t>을 </a:t>
            </a:r>
            <a:r>
              <a:rPr lang="ko-KR" altLang="en-US" sz="2300" kern="0" dirty="0"/>
              <a:t>쓴 다음 </a:t>
            </a:r>
            <a:r>
              <a:rPr lang="en-US" altLang="ko-KR" sz="2300" kern="0" dirty="0">
                <a:hlinkClick r:id="rId4"/>
              </a:rPr>
              <a:t>https://www.lingt.com/</a:t>
            </a:r>
            <a:r>
              <a:rPr lang="en-US" altLang="ko-KR" sz="2300" kern="0" dirty="0"/>
              <a:t>  </a:t>
            </a:r>
            <a:r>
              <a:rPr lang="ko-KR" altLang="en-US" sz="2300" kern="0" dirty="0"/>
              <a:t>들어가서 본인의 목소리로 읽고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="" xmlns:a16="http://schemas.microsoft.com/office/drawing/2014/main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="" xmlns:a16="http://schemas.microsoft.com/office/drawing/2014/main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동영상을 </a:t>
            </a:r>
            <a:r>
              <a:rPr lang="ko-KR" altLang="en-US" sz="28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50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="" xmlns:a16="http://schemas.microsoft.com/office/drawing/2014/main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547446"/>
            <a:ext cx="10515601" cy="4079631"/>
          </a:xfrm>
          <a:solidFill>
            <a:schemeClr val="lt1"/>
          </a:solidFill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300" dirty="0"/>
              <a:t> </a:t>
            </a:r>
            <a:r>
              <a:rPr lang="ko-KR" altLang="en-US" sz="2300" dirty="0"/>
              <a:t>학생들과 </a:t>
            </a:r>
            <a:r>
              <a:rPr lang="en-US" altLang="ko-KR" sz="2300" dirty="0"/>
              <a:t>5</a:t>
            </a:r>
            <a:r>
              <a:rPr lang="ko-KR" altLang="en-US" sz="2300" dirty="0"/>
              <a:t>분간 지난 한 주 뭐 했는지 이야기해 보기</a:t>
            </a:r>
            <a:endParaRPr lang="en-US" sz="23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300" dirty="0"/>
              <a:t> 4</a:t>
            </a:r>
            <a:r>
              <a:rPr lang="ko-KR" altLang="en-US" sz="2300" dirty="0"/>
              <a:t>단원에 나온 어휘 및 쉬운 문장 받아쓰기 </a:t>
            </a:r>
            <a:r>
              <a:rPr lang="en-US" altLang="ko-KR" sz="2300" dirty="0"/>
              <a:t>(</a:t>
            </a:r>
            <a:r>
              <a:rPr lang="ko-KR" altLang="en-US" sz="2300" dirty="0"/>
              <a:t>낱말 </a:t>
            </a:r>
            <a:r>
              <a:rPr lang="en-US" altLang="ko-KR" sz="2300" dirty="0"/>
              <a:t>3~5</a:t>
            </a:r>
            <a:r>
              <a:rPr lang="ko-KR" altLang="en-US" sz="2300" dirty="0"/>
              <a:t>개</a:t>
            </a:r>
            <a:r>
              <a:rPr lang="en-US" altLang="ko-KR" sz="2300" dirty="0"/>
              <a:t> </a:t>
            </a:r>
            <a:r>
              <a:rPr lang="ko-KR" altLang="en-US" sz="2300" dirty="0"/>
              <a:t>또는 짧은 문장 </a:t>
            </a:r>
            <a:r>
              <a:rPr lang="en-US" altLang="ko-KR" sz="2300" dirty="0"/>
              <a:t>1~2</a:t>
            </a:r>
            <a:r>
              <a:rPr lang="ko-KR" altLang="en-US" sz="2300" dirty="0"/>
              <a:t>개</a:t>
            </a:r>
            <a:r>
              <a:rPr lang="en-US" altLang="ko-KR" sz="2300" dirty="0"/>
              <a:t>)    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ko-KR" sz="2300" dirty="0"/>
              <a:t> Quizlet</a:t>
            </a:r>
            <a:r>
              <a:rPr lang="ko-KR" altLang="en-US" sz="2300" dirty="0"/>
              <a:t>을 통한 지난 </a:t>
            </a:r>
            <a:r>
              <a:rPr lang="en-US" altLang="ko-KR" sz="2300" dirty="0"/>
              <a:t>4 </a:t>
            </a:r>
            <a:r>
              <a:rPr lang="ko-KR" altLang="en-US" sz="2300" dirty="0"/>
              <a:t>단원 어휘를 복습할 수 있습니다</a:t>
            </a:r>
            <a:r>
              <a:rPr lang="en-US" altLang="ko-KR" sz="2300" dirty="0"/>
              <a:t>.</a:t>
            </a:r>
            <a:r>
              <a:rPr lang="en-US" sz="2300" dirty="0"/>
              <a:t> </a:t>
            </a:r>
            <a:r>
              <a:rPr lang="en-US" altLang="ko-KR" sz="2300" dirty="0">
                <a:hlinkClick r:id="rId3"/>
              </a:rPr>
              <a:t>https://quizlet.com/_8ccr23?x=1jqt&amp;i=2tig8</a:t>
            </a:r>
            <a:endParaRPr lang="en-US" altLang="ko-KR" sz="23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ko-KR" altLang="en-US" sz="2300" dirty="0"/>
              <a:t>오늘의 속담</a:t>
            </a:r>
            <a:r>
              <a:rPr lang="en-US" altLang="ko-KR" sz="2300" dirty="0"/>
              <a:t>: </a:t>
            </a:r>
            <a:r>
              <a:rPr lang="ko-KR" altLang="en-US" sz="2300" dirty="0"/>
              <a:t>매주 속담 하나씩 소개하고 재미있는 뜻풀이 동영상도 같이 봅니다</a:t>
            </a:r>
            <a:r>
              <a:rPr lang="en-US" altLang="ko-KR" sz="23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6DC96585-73B6-466D-8E80-7B94AFD0D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11097" cy="112263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DA9A86C6-40DD-4381-8924-FB6FC0DF55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26080"/>
            <a:ext cx="5739958" cy="325686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B3A05994-9011-4960-A3FE-42D2D74CC5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68" y="1010089"/>
            <a:ext cx="7605932" cy="3379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99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CD978C62-1376-4EA7-BF86-F884498984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1231"/>
          <a:stretch/>
        </p:blipFill>
        <p:spPr>
          <a:xfrm>
            <a:off x="2833" y="-1"/>
            <a:ext cx="9542737" cy="4164037"/>
          </a:xfrm>
          <a:prstGeom prst="rect">
            <a:avLst/>
          </a:prstGeom>
          <a:ln>
            <a:noFill/>
          </a:ln>
        </p:spPr>
      </p:pic>
      <p:sp>
        <p:nvSpPr>
          <p:cNvPr id="3" name="직사각형 2">
            <a:extLst>
              <a:ext uri="{FF2B5EF4-FFF2-40B4-BE49-F238E27FC236}">
                <a16:creationId xmlns="" xmlns:a16="http://schemas.microsoft.com/office/drawing/2014/main" id="{94BFE2D0-B35C-4CC1-B675-0914FAF80A41}"/>
              </a:ext>
            </a:extLst>
          </p:cNvPr>
          <p:cNvSpPr/>
          <p:nvPr/>
        </p:nvSpPr>
        <p:spPr>
          <a:xfrm>
            <a:off x="4276578" y="3530991"/>
            <a:ext cx="4572000" cy="787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="" xmlns:a16="http://schemas.microsoft.com/office/drawing/2014/main" id="{1F579324-0358-40F3-BBC1-3B190C0132F2}"/>
              </a:ext>
            </a:extLst>
          </p:cNvPr>
          <p:cNvSpPr/>
          <p:nvPr/>
        </p:nvSpPr>
        <p:spPr>
          <a:xfrm>
            <a:off x="6096000" y="2869809"/>
            <a:ext cx="965982" cy="6611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D73C35F3-DDE5-4820-8377-EF6BF480F70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810" t="5186"/>
          <a:stretch/>
        </p:blipFill>
        <p:spPr>
          <a:xfrm>
            <a:off x="8751961" y="1564195"/>
            <a:ext cx="3440039" cy="472138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58C40312-3B19-4DB4-8A5D-A162F3B382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513"/>
          <a:stretch/>
        </p:blipFill>
        <p:spPr>
          <a:xfrm>
            <a:off x="6908991" y="3158007"/>
            <a:ext cx="1842970" cy="302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4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39B29B65-C5C1-4C47-859D-97FE3B5E0A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71" b="18463"/>
          <a:stretch/>
        </p:blipFill>
        <p:spPr>
          <a:xfrm>
            <a:off x="4689" y="0"/>
            <a:ext cx="9063959" cy="273348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79888871-CB2B-40B7-B837-BFA13D251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33486"/>
            <a:ext cx="5504507" cy="267982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82EE0290-3B8E-492A-B841-7B00AFF444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988" y="2912012"/>
            <a:ext cx="5955323" cy="327093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87F7711A-E709-4EC9-9B27-C218482D134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831"/>
          <a:stretch/>
        </p:blipFill>
        <p:spPr>
          <a:xfrm>
            <a:off x="10266363" y="675058"/>
            <a:ext cx="2073122" cy="223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A7038ECF-CA7C-4805-A98F-321223B20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540"/>
          <a:stretch/>
        </p:blipFill>
        <p:spPr>
          <a:xfrm>
            <a:off x="0" y="501445"/>
            <a:ext cx="7919884" cy="523567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001FF25A-28A6-4EEF-B434-197CC0AEA4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1788"/>
          <a:stretch/>
        </p:blipFill>
        <p:spPr>
          <a:xfrm>
            <a:off x="7919884" y="0"/>
            <a:ext cx="4272116" cy="596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1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E14A4435-0596-46E0-97FE-B7942AE45C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0" r="19008"/>
          <a:stretch/>
        </p:blipFill>
        <p:spPr>
          <a:xfrm>
            <a:off x="0" y="0"/>
            <a:ext cx="6096000" cy="479322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A1E77B5-9EF6-43B9-9CDC-832EB0DCB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1" y="0"/>
            <a:ext cx="609600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11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FC5B2F97-9400-4AA6-AC00-2BC0AA9D80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769"/>
          <a:stretch/>
        </p:blipFill>
        <p:spPr>
          <a:xfrm>
            <a:off x="0" y="-1"/>
            <a:ext cx="6794695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690D3775-83AA-4170-944C-D1DE7B351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6221" y="2404828"/>
            <a:ext cx="5397305" cy="251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1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F4E5E8-8003-43ED-9650-C96CD60AD740}"/>
              </a:ext>
            </a:extLst>
          </p:cNvPr>
          <p:cNvSpPr txBox="1"/>
          <p:nvPr/>
        </p:nvSpPr>
        <p:spPr>
          <a:xfrm>
            <a:off x="108488" y="170484"/>
            <a:ext cx="12083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신라의 삼국 통일</a:t>
            </a:r>
          </a:p>
        </p:txBody>
      </p:sp>
      <p:pic>
        <p:nvPicPr>
          <p:cNvPr id="2" name="온라인 미디어 1" title="￫ﾬﾸ￫ﾬﾴ￬ﾙﾕ￬ﾝﾘ ￫ﾓﾱ￬ﾞﾥ | ￫ﾰﾱ￬ﾠﾜ ￫ﾶﾀ￭ﾝﾥ￪ﾵﾰ &amp; ￬ﾙﾜ￫ﾂﾘ￫ﾝﾼ vs ￫ﾂﾘ￫ﾋﾹ￬ﾗﾰ￭ﾕﾩ￪ﾵﾰ | ￭ﾕﾜ￪ﾵﾭ￬ﾂﾬ ￬ﾂﾼ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="" xmlns:a16="http://schemas.microsoft.com/office/drawing/2014/main" id="{DB4CA8D6-B5C7-4A0E-9CD1-F93CE89DD24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330377"/>
            <a:ext cx="6096000" cy="4438656"/>
          </a:xfrm>
          <a:prstGeom prst="rect">
            <a:avLst/>
          </a:prstGeom>
        </p:spPr>
      </p:pic>
      <p:pic>
        <p:nvPicPr>
          <p:cNvPr id="4" name="온라인 미디어 3" title="￫ﾰﾰ￬ﾋﾠ￬ﾝﾘ ￬ﾕﾄ￬ﾝﾴ￬ﾽﾘ ￬ﾗﾰ￫ﾂﾨ￬ﾃﾝ | ￪ﾳﾠ￪ﾵﾬ￫ﾠﾤ￬ﾝﾘ ￫ﾩﾸ￫ﾧﾝ | ￭ﾕﾜ￪ﾵﾭ￬ﾂﾬ ￬ﾂﾼ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="" xmlns:a16="http://schemas.microsoft.com/office/drawing/2014/main" id="{ECCFF7B4-5A36-4166-A97D-CD78A3071EFD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295869" y="1330377"/>
            <a:ext cx="5896131" cy="443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835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온라인 미디어 1" title="￬ﾴﾈ￫ﾓﾱ ￬ﾊﾤ￭ﾆﾠ￫ﾦﾬ ￭ﾕﾜ￪ﾵﾭ￬ﾂﾬ(1) - 07￪ﾰﾕ ￬ﾂﾼ￪ﾵﾭ￭ﾆﾵ￬ﾝﾼ￪ﾳﾼ ￫ﾰﾜ￭ﾕﾴ￬ﾝﾘ ￪ﾱﾴ￪ﾵﾭ (1)">
            <a:hlinkClick r:id="" action="ppaction://media"/>
            <a:extLst>
              <a:ext uri="{FF2B5EF4-FFF2-40B4-BE49-F238E27FC236}">
                <a16:creationId xmlns="" xmlns:a16="http://schemas.microsoft.com/office/drawing/2014/main" id="{3D3054E1-BB7E-4656-BCAF-6776BE0FD47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30036" y="731520"/>
            <a:ext cx="9589507" cy="5451423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="" xmlns:a16="http://schemas.microsoft.com/office/drawing/2014/main" id="{D84531FC-AF07-4F84-B258-66E05F7C89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5B93384-A2A2-49C0-AB00-55256219A380}"/>
              </a:ext>
            </a:extLst>
          </p:cNvPr>
          <p:cNvSpPr txBox="1"/>
          <p:nvPr/>
        </p:nvSpPr>
        <p:spPr>
          <a:xfrm>
            <a:off x="1197033" y="0"/>
            <a:ext cx="9722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초등 스토리 한국사</a:t>
            </a:r>
            <a:r>
              <a:rPr lang="en-US" altLang="ko-KR" sz="3200" dirty="0">
                <a:latin typeface="+mn-ea"/>
              </a:rPr>
              <a:t> </a:t>
            </a:r>
            <a:r>
              <a:rPr lang="en-US" altLang="ko-KR" sz="3200" dirty="0" smtClean="0">
                <a:latin typeface="+mn-ea"/>
              </a:rPr>
              <a:t>–</a:t>
            </a:r>
            <a:r>
              <a:rPr lang="ko-KR" altLang="en-US" sz="3200" dirty="0" smtClean="0">
                <a:latin typeface="+mn-ea"/>
              </a:rPr>
              <a:t> 삼국 통일과 </a:t>
            </a:r>
            <a:r>
              <a:rPr lang="ko-KR" altLang="en-US" sz="3200" dirty="0">
                <a:latin typeface="+mn-ea"/>
              </a:rPr>
              <a:t>발해의 건국 </a:t>
            </a:r>
            <a:r>
              <a:rPr lang="en-US" altLang="ko-KR" sz="3200" dirty="0">
                <a:latin typeface="+mn-ea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27593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="" xmlns:a16="http://schemas.microsoft.com/office/drawing/2014/main" id="{D84531FC-AF07-4F84-B258-66E05F7C89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1908556-39ED-48E1-9AF1-2B4A6B56FE1F}"/>
              </a:ext>
            </a:extLst>
          </p:cNvPr>
          <p:cNvSpPr txBox="1"/>
          <p:nvPr/>
        </p:nvSpPr>
        <p:spPr>
          <a:xfrm>
            <a:off x="199504" y="16636"/>
            <a:ext cx="11754197" cy="511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신라가 삼국을 통일하기 위해 도움을 요청한 나라는 어디인가요</a:t>
            </a:r>
            <a:r>
              <a:rPr lang="en-US" altLang="ko-KR" sz="2000" dirty="0">
                <a:latin typeface="+mn-ea"/>
              </a:rPr>
              <a:t>?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endParaRPr lang="en-US" altLang="ko-KR" sz="2000" dirty="0">
              <a:latin typeface="+mn-ea"/>
            </a:endParaRPr>
          </a:p>
          <a:p>
            <a:pPr marL="457200" indent="-457200">
              <a:lnSpc>
                <a:spcPct val="150000"/>
              </a:lnSpc>
              <a:buAutoNum type="arabicParenR"/>
            </a:pPr>
            <a:r>
              <a:rPr lang="ko-KR" altLang="en-US" sz="2000" dirty="0">
                <a:latin typeface="+mn-ea"/>
              </a:rPr>
              <a:t>신라의 군대를 이끄는 대장군은 누구인가요</a:t>
            </a:r>
            <a:r>
              <a:rPr lang="en-US" altLang="ko-KR" sz="20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n-ea"/>
              </a:rPr>
              <a:t>3) </a:t>
            </a:r>
            <a:r>
              <a:rPr lang="ko-KR" altLang="en-US" sz="2000" dirty="0">
                <a:latin typeface="+mn-ea"/>
              </a:rPr>
              <a:t>백제의 귀족들이 </a:t>
            </a:r>
            <a:r>
              <a:rPr lang="ko-KR" altLang="en-US" sz="2000" dirty="0" err="1">
                <a:latin typeface="+mn-ea"/>
              </a:rPr>
              <a:t>왜나라에</a:t>
            </a:r>
            <a:r>
              <a:rPr lang="ko-KR" altLang="en-US" sz="2000" dirty="0">
                <a:latin typeface="+mn-ea"/>
              </a:rPr>
              <a:t> 가서 한 일은 무엇이었나요</a:t>
            </a:r>
            <a:r>
              <a:rPr lang="en-US" altLang="ko-KR" sz="2000" dirty="0">
                <a:latin typeface="+mn-ea"/>
              </a:rPr>
              <a:t>?</a:t>
            </a:r>
          </a:p>
          <a:p>
            <a:pPr marL="457200" indent="-457200">
              <a:lnSpc>
                <a:spcPct val="150000"/>
              </a:lnSpc>
              <a:buAutoNum type="arabicParenR"/>
            </a:pPr>
            <a:endParaRPr lang="en-US" altLang="ko-KR" sz="2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n-ea"/>
              </a:rPr>
              <a:t>4) </a:t>
            </a:r>
            <a:r>
              <a:rPr lang="ko-KR" altLang="en-US" sz="2000" dirty="0">
                <a:latin typeface="+mn-ea"/>
              </a:rPr>
              <a:t>백제 부흥군과 왜군이 </a:t>
            </a:r>
            <a:r>
              <a:rPr lang="ko-KR" altLang="en-US" sz="2000" dirty="0" err="1">
                <a:latin typeface="+mn-ea"/>
              </a:rPr>
              <a:t>나당</a:t>
            </a:r>
            <a:r>
              <a:rPr lang="ko-KR" altLang="en-US" sz="2000" dirty="0">
                <a:latin typeface="+mn-ea"/>
              </a:rPr>
              <a:t> 연합군과 </a:t>
            </a:r>
            <a:r>
              <a:rPr lang="ko-KR" altLang="en-US" sz="2000" dirty="0" err="1">
                <a:latin typeface="+mn-ea"/>
              </a:rPr>
              <a:t>백강</a:t>
            </a:r>
            <a:r>
              <a:rPr lang="ko-KR" altLang="en-US" sz="2000" dirty="0">
                <a:latin typeface="+mn-ea"/>
              </a:rPr>
              <a:t> 어귀에서 벌인 전투는 무엇인가요</a:t>
            </a:r>
            <a:r>
              <a:rPr lang="en-US" altLang="ko-KR" sz="20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n-ea"/>
              </a:rPr>
              <a:t>5) </a:t>
            </a:r>
            <a:r>
              <a:rPr lang="ko-KR" altLang="en-US" sz="2000" dirty="0">
                <a:latin typeface="+mn-ea"/>
              </a:rPr>
              <a:t>고구려의 대막리지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>
                <a:latin typeface="+mn-ea"/>
              </a:rPr>
              <a:t>고구려의 최고 관직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>
                <a:latin typeface="+mn-ea"/>
              </a:rPr>
              <a:t>는 누구였나요</a:t>
            </a:r>
            <a:r>
              <a:rPr lang="en-US" altLang="ko-KR" sz="2000" dirty="0"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n-ea"/>
              </a:rPr>
              <a:t>6) </a:t>
            </a:r>
            <a:r>
              <a:rPr lang="ko-KR" altLang="en-US" sz="2000" dirty="0">
                <a:latin typeface="+mn-ea"/>
              </a:rPr>
              <a:t>백제가 끝내 멸망하게 되는 두 가지 이유는 무엇인가요</a:t>
            </a:r>
            <a:r>
              <a:rPr lang="en-US" altLang="ko-KR" sz="2000" dirty="0">
                <a:latin typeface="+mn-ea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87E82C4-2986-44C2-96C5-F81976D0FA3A}"/>
              </a:ext>
            </a:extLst>
          </p:cNvPr>
          <p:cNvSpPr txBox="1"/>
          <p:nvPr/>
        </p:nvSpPr>
        <p:spPr>
          <a:xfrm>
            <a:off x="5403287" y="498764"/>
            <a:ext cx="1978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당나라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DA9A904-7959-4389-8DD3-53A648154BE6}"/>
              </a:ext>
            </a:extLst>
          </p:cNvPr>
          <p:cNvSpPr txBox="1"/>
          <p:nvPr/>
        </p:nvSpPr>
        <p:spPr>
          <a:xfrm>
            <a:off x="5403287" y="1479665"/>
            <a:ext cx="15794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김유신 장군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18C68BA-0011-4AC5-8FE0-D4DC96CA6D61}"/>
              </a:ext>
            </a:extLst>
          </p:cNvPr>
          <p:cNvSpPr txBox="1"/>
          <p:nvPr/>
        </p:nvSpPr>
        <p:spPr>
          <a:xfrm>
            <a:off x="532015" y="2422572"/>
            <a:ext cx="1142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왜나라의</a:t>
            </a:r>
            <a:r>
              <a:rPr lang="ko-KR" altLang="en-US" dirty="0">
                <a:solidFill>
                  <a:srgbClr val="FF0000"/>
                </a:solidFill>
              </a:rPr>
              <a:t> 학문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문화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기술이 발전하는데 큰 역할을 하였다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8B903DD-4417-49E9-ABDC-705FFE3B0A6F}"/>
              </a:ext>
            </a:extLst>
          </p:cNvPr>
          <p:cNvSpPr txBox="1"/>
          <p:nvPr/>
        </p:nvSpPr>
        <p:spPr>
          <a:xfrm>
            <a:off x="5605895" y="3293070"/>
            <a:ext cx="252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백강전투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16F0538-8D6A-4CA5-B9A6-594A1FF373DB}"/>
              </a:ext>
            </a:extLst>
          </p:cNvPr>
          <p:cNvSpPr txBox="1"/>
          <p:nvPr/>
        </p:nvSpPr>
        <p:spPr>
          <a:xfrm>
            <a:off x="5605895" y="4118092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연개소문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03E76D9-91EA-4341-AB18-6B2F8A4FAA98}"/>
              </a:ext>
            </a:extLst>
          </p:cNvPr>
          <p:cNvSpPr txBox="1"/>
          <p:nvPr/>
        </p:nvSpPr>
        <p:spPr>
          <a:xfrm>
            <a:off x="532015" y="5127779"/>
            <a:ext cx="9676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백강</a:t>
            </a:r>
            <a:r>
              <a:rPr lang="ko-KR" altLang="en-US" dirty="0">
                <a:solidFill>
                  <a:srgbClr val="FF0000"/>
                </a:solidFill>
              </a:rPr>
              <a:t> 전투에서의 패배와 백제 지도층의 권력 싸움으로 무너지게 되었다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953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ﾆﾍ￫ﾋﾴ￪ﾳﾼ￪ﾲﾩ￬ﾖﾸ - ￪ﾳﾵ￫ﾓﾠ ￭ﾃﾑ￬ﾝﾴ ￫ﾬﾴ￫ﾄﾈ￬ﾧﾀ￫ﾞﾴ! [￪ﾹﾨ￫ﾹﾄ￭ﾂﾤ￬ﾦﾈ KEBIKIDS] | ￬ﾚﾰ￫ﾦﾬ￫ﾂﾘ￫ﾝﾼ ￬ﾆﾍ￫ﾋﾴ">
            <a:hlinkClick r:id="" action="ppaction://media"/>
            <a:extLst>
              <a:ext uri="{FF2B5EF4-FFF2-40B4-BE49-F238E27FC236}">
                <a16:creationId xmlns="" xmlns:a16="http://schemas.microsoft.com/office/drawing/2014/main" id="{692F833F-7A99-4B99-9272-5F29905EF93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97033" y="1058147"/>
            <a:ext cx="9659389" cy="5124796"/>
          </a:xfrm>
          <a:prstGeom prst="rect">
            <a:avLst/>
          </a:prstGeom>
        </p:spPr>
      </p:pic>
      <p:sp>
        <p:nvSpPr>
          <p:cNvPr id="4" name="제목 1">
            <a:extLst>
              <a:ext uri="{FF2B5EF4-FFF2-40B4-BE49-F238E27FC236}">
                <a16:creationId xmlns="" xmlns:a16="http://schemas.microsoft.com/office/drawing/2014/main" id="{FEF5A697-1709-4B18-A19F-0FD1A6294446}"/>
              </a:ext>
            </a:extLst>
          </p:cNvPr>
          <p:cNvSpPr txBox="1">
            <a:spLocks/>
          </p:cNvSpPr>
          <p:nvPr/>
        </p:nvSpPr>
        <p:spPr>
          <a:xfrm>
            <a:off x="506437" y="168177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공든 탑이 </a:t>
            </a:r>
            <a:r>
              <a:rPr lang="ko-KR" altLang="en-US" sz="40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무너지랴</a:t>
            </a:r>
            <a:r>
              <a:rPr lang="en-US" altLang="ko-KR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!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="" xmlns:a16="http://schemas.microsoft.com/office/drawing/2014/main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16627" y="222339"/>
            <a:ext cx="12175373" cy="5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4400"/>
            </a:pPr>
            <a:r>
              <a:rPr lang="ko-KR" altLang="en-US" sz="3600" kern="0" dirty="0">
                <a:latin typeface="+mj-ea"/>
                <a:ea typeface="+mj-ea"/>
              </a:rPr>
              <a:t/>
            </a:r>
            <a:br>
              <a:rPr lang="ko-KR" altLang="en-US" sz="3600" kern="0" dirty="0">
                <a:latin typeface="+mj-ea"/>
                <a:ea typeface="+mj-ea"/>
              </a:rPr>
            </a:br>
            <a:r>
              <a:rPr lang="ko-KR" altLang="en-US" sz="3600" kern="0" dirty="0">
                <a:latin typeface="+mj-ea"/>
                <a:ea typeface="+mj-ea"/>
              </a:rPr>
              <a:t> </a:t>
            </a:r>
            <a:r>
              <a:rPr lang="ko-KR" altLang="en-US" sz="3600" b="1" kern="0" dirty="0">
                <a:latin typeface="+mj-ea"/>
                <a:ea typeface="+mj-ea"/>
              </a:rPr>
              <a:t>발음</a:t>
            </a:r>
            <a:r>
              <a:rPr lang="ko-KR" altLang="en-US" sz="3600" kern="0" dirty="0">
                <a:latin typeface="+mj-ea"/>
                <a:ea typeface="+mj-ea"/>
              </a:rPr>
              <a:t> 공부하기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‘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ㄱ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’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과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‘</a:t>
            </a:r>
            <a:r>
              <a:rPr lang="ko-KR" altLang="en-US" sz="3600" kern="0" dirty="0" err="1">
                <a:latin typeface="+mj-ea"/>
                <a:ea typeface="+mj-ea"/>
                <a:cs typeface="Arial" panose="020B0604020202020204" pitchFamily="34" charset="0"/>
              </a:rPr>
              <a:t>ㅎ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’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이 만나면 </a:t>
            </a:r>
            <a:r>
              <a:rPr lang="en-US" altLang="ko-KR" sz="3600" kern="0" dirty="0">
                <a:latin typeface="+mj-ea"/>
                <a:ea typeface="+mj-ea"/>
                <a:cs typeface="Arial" panose="020B0604020202020204" pitchFamily="34" charset="0"/>
              </a:rPr>
              <a:t>[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ㅋ</a:t>
            </a:r>
            <a:r>
              <a:rPr lang="en-US" altLang="ko-KR" sz="3600" kern="0" dirty="0" smtClean="0">
                <a:latin typeface="+mj-ea"/>
                <a:ea typeface="+mj-ea"/>
                <a:cs typeface="Arial" panose="020B0604020202020204" pitchFamily="34" charset="0"/>
              </a:rPr>
              <a:t>]</a:t>
            </a:r>
            <a:r>
              <a:rPr lang="ko-KR" altLang="en-US" sz="3600" kern="0" dirty="0" smtClean="0">
                <a:latin typeface="+mj-ea"/>
                <a:ea typeface="+mj-ea"/>
                <a:cs typeface="Arial" panose="020B0604020202020204" pitchFamily="34" charset="0"/>
              </a:rPr>
              <a:t>로 </a:t>
            </a:r>
            <a:r>
              <a:rPr lang="ko-KR" altLang="en-US" sz="3600" kern="0" dirty="0">
                <a:latin typeface="+mj-ea"/>
                <a:ea typeface="+mj-ea"/>
                <a:cs typeface="Arial" panose="020B0604020202020204" pitchFamily="34" charset="0"/>
              </a:rPr>
              <a:t>발음 </a:t>
            </a:r>
            <a:r>
              <a:rPr lang="ko-KR" altLang="en-US" sz="3600" b="1" kern="0" dirty="0">
                <a:latin typeface="+mj-ea"/>
                <a:ea typeface="+mj-ea"/>
              </a:rPr>
              <a:t/>
            </a:r>
            <a:br>
              <a:rPr lang="ko-KR" altLang="en-US" sz="3600" b="1" kern="0" dirty="0">
                <a:latin typeface="+mj-ea"/>
                <a:ea typeface="+mj-ea"/>
              </a:rPr>
            </a:br>
            <a:endParaRPr lang="ko-KR" altLang="en-US" sz="3600" kern="0" dirty="0">
              <a:latin typeface="+mj-ea"/>
              <a:ea typeface="+mj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0BF3E9B-9046-4827-9104-D4D39CFB1AB9}"/>
              </a:ext>
            </a:extLst>
          </p:cNvPr>
          <p:cNvSpPr txBox="1"/>
          <p:nvPr/>
        </p:nvSpPr>
        <p:spPr>
          <a:xfrm>
            <a:off x="149635" y="1147159"/>
            <a:ext cx="11892730" cy="46166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      북한 </a:t>
            </a:r>
            <a:r>
              <a:rPr lang="en-US" altLang="ko-KR" sz="2800" dirty="0"/>
              <a:t>[</a:t>
            </a:r>
            <a:r>
              <a:rPr lang="ko-KR" altLang="en-US" sz="2800" dirty="0" err="1"/>
              <a:t>부칸</a:t>
            </a:r>
            <a:r>
              <a:rPr lang="en-US" altLang="ko-KR" sz="2800" dirty="0"/>
              <a:t>]        </a:t>
            </a:r>
            <a:r>
              <a:rPr lang="ko-KR" altLang="en-US" sz="2800" dirty="0"/>
              <a:t>어떻게</a:t>
            </a:r>
            <a:r>
              <a:rPr lang="en-US" altLang="ko-KR" sz="2800" dirty="0"/>
              <a:t> [</a:t>
            </a:r>
            <a:r>
              <a:rPr lang="ko-KR" altLang="en-US" sz="2800" dirty="0"/>
              <a:t>어떠케</a:t>
            </a:r>
            <a:r>
              <a:rPr lang="en-US" altLang="ko-KR" sz="2800" dirty="0"/>
              <a:t>]         </a:t>
            </a:r>
            <a:r>
              <a:rPr lang="ko-KR" altLang="en-US" sz="2800" dirty="0"/>
              <a:t>싫고 </a:t>
            </a:r>
            <a:r>
              <a:rPr lang="en-US" altLang="ko-KR" sz="2800" dirty="0"/>
              <a:t>[</a:t>
            </a:r>
            <a:r>
              <a:rPr lang="ko-KR" altLang="en-US" sz="2800" dirty="0" err="1"/>
              <a:t>실코</a:t>
            </a:r>
            <a:r>
              <a:rPr lang="en-US" altLang="ko-KR" sz="2800" dirty="0"/>
              <a:t>]         </a:t>
            </a:r>
            <a:r>
              <a:rPr lang="ko-KR" altLang="en-US" sz="2800" dirty="0"/>
              <a:t>좋고 </a:t>
            </a:r>
            <a:r>
              <a:rPr lang="en-US" altLang="ko-KR" sz="2800" dirty="0"/>
              <a:t>[</a:t>
            </a:r>
            <a:r>
              <a:rPr lang="ko-KR" altLang="en-US" sz="2800" dirty="0" err="1"/>
              <a:t>조코</a:t>
            </a:r>
            <a:r>
              <a:rPr lang="en-US" altLang="ko-KR" sz="2800" dirty="0"/>
              <a:t>]</a:t>
            </a:r>
          </a:p>
          <a:p>
            <a:r>
              <a:rPr lang="en-US" altLang="ko-KR" sz="2800" dirty="0"/>
              <a:t>  </a:t>
            </a:r>
          </a:p>
          <a:p>
            <a:r>
              <a:rPr lang="ko-KR" altLang="en-US" sz="2800" dirty="0"/>
              <a:t>            </a:t>
            </a:r>
            <a:r>
              <a:rPr lang="en-US" altLang="ko-KR" sz="2800" dirty="0"/>
              <a:t>   ‘</a:t>
            </a:r>
            <a:r>
              <a:rPr lang="ko-KR" altLang="en-US" sz="2800" dirty="0" err="1"/>
              <a:t>ㄱ</a:t>
            </a:r>
            <a:r>
              <a:rPr lang="en-US" altLang="ko-KR" sz="2800" dirty="0"/>
              <a:t>’ </a:t>
            </a:r>
            <a:r>
              <a:rPr lang="ko-KR" altLang="en-US" sz="2800" dirty="0"/>
              <a:t>과 </a:t>
            </a:r>
            <a:r>
              <a:rPr lang="en-US" altLang="ko-KR" sz="2800" dirty="0"/>
              <a:t>‘</a:t>
            </a:r>
            <a:r>
              <a:rPr lang="ko-KR" altLang="en-US" sz="2800" dirty="0" err="1"/>
              <a:t>ㅎ</a:t>
            </a:r>
            <a:r>
              <a:rPr lang="en-US" altLang="ko-KR" sz="2800" dirty="0"/>
              <a:t>’ </a:t>
            </a:r>
            <a:r>
              <a:rPr lang="ko-KR" altLang="en-US" sz="2800" dirty="0"/>
              <a:t>또는 </a:t>
            </a:r>
            <a:r>
              <a:rPr lang="en-US" altLang="ko-KR" sz="2800" dirty="0"/>
              <a:t>‘</a:t>
            </a:r>
            <a:r>
              <a:rPr lang="ko-KR" altLang="en-US" sz="2800" dirty="0" err="1"/>
              <a:t>ㅎ</a:t>
            </a:r>
            <a:r>
              <a:rPr lang="en-US" altLang="ko-KR" sz="2800" dirty="0"/>
              <a:t>’</a:t>
            </a:r>
            <a:r>
              <a:rPr lang="ko-KR" altLang="en-US" sz="2800" dirty="0"/>
              <a:t>과 </a:t>
            </a:r>
            <a:r>
              <a:rPr lang="en-US" altLang="ko-KR" sz="2800" dirty="0"/>
              <a:t>‘</a:t>
            </a:r>
            <a:r>
              <a:rPr lang="ko-KR" altLang="en-US" sz="2800" dirty="0" err="1"/>
              <a:t>ㄱ</a:t>
            </a:r>
            <a:r>
              <a:rPr lang="en-US" altLang="ko-KR" sz="2800" dirty="0"/>
              <a:t>’</a:t>
            </a:r>
            <a:r>
              <a:rPr lang="ko-KR" altLang="en-US" sz="2800" dirty="0"/>
              <a:t>이 결합하면 </a:t>
            </a:r>
            <a:r>
              <a:rPr lang="en-US" altLang="ko-KR" sz="2800" dirty="0"/>
              <a:t>[</a:t>
            </a:r>
            <a:r>
              <a:rPr lang="ko-KR" altLang="en-US" sz="2800" dirty="0"/>
              <a:t>ㅋ</a:t>
            </a:r>
            <a:r>
              <a:rPr lang="en-US" altLang="ko-KR" sz="2800" dirty="0" smtClean="0"/>
              <a:t>]</a:t>
            </a:r>
            <a:r>
              <a:rPr lang="ko-KR" altLang="en-US" sz="2800" dirty="0" smtClean="0"/>
              <a:t>로 발음된다</a:t>
            </a:r>
            <a:r>
              <a:rPr lang="en-US" altLang="ko-KR" sz="2800" dirty="0"/>
              <a:t>. </a:t>
            </a:r>
          </a:p>
          <a:p>
            <a:endParaRPr lang="en-US" altLang="ko-KR" sz="2800" dirty="0" smtClean="0"/>
          </a:p>
          <a:p>
            <a:pPr marL="685800">
              <a:lnSpc>
                <a:spcPct val="200000"/>
              </a:lnSpc>
            </a:pPr>
            <a:r>
              <a:rPr lang="ko-KR" altLang="en-US" sz="2800" dirty="0" smtClean="0"/>
              <a:t>밑줄 </a:t>
            </a:r>
            <a:r>
              <a:rPr lang="ko-KR" altLang="en-US" sz="2800" dirty="0"/>
              <a:t>친 부분에 주의해서 다음 문장을 큰 소리로 </a:t>
            </a:r>
            <a:r>
              <a:rPr lang="ko-KR" altLang="en-US" sz="2800" dirty="0" smtClean="0"/>
              <a:t>읽어 봅시다</a:t>
            </a:r>
            <a:r>
              <a:rPr lang="en-US" altLang="ko-KR" sz="2800" dirty="0"/>
              <a:t>. </a:t>
            </a:r>
          </a:p>
          <a:p>
            <a:pPr marL="685800">
              <a:lnSpc>
                <a:spcPct val="150000"/>
              </a:lnSpc>
              <a:buAutoNum type="arabicParenR"/>
            </a:pPr>
            <a:r>
              <a:rPr lang="ko-KR" altLang="en-US" sz="2800" dirty="0" smtClean="0"/>
              <a:t> 사람들이 </a:t>
            </a:r>
            <a:r>
              <a:rPr lang="ko-KR" altLang="en-US" sz="2800" dirty="0"/>
              <a:t>아주 </a:t>
            </a:r>
            <a:r>
              <a:rPr lang="ko-KR" altLang="en-US" sz="2800" u="sng" dirty="0">
                <a:solidFill>
                  <a:srgbClr val="FF0000"/>
                </a:solidFill>
              </a:rPr>
              <a:t>많군요</a:t>
            </a:r>
            <a:r>
              <a:rPr lang="en-US" altLang="ko-KR" sz="2800" dirty="0"/>
              <a:t>. </a:t>
            </a:r>
          </a:p>
          <a:p>
            <a:pPr marL="685800">
              <a:lnSpc>
                <a:spcPct val="150000"/>
              </a:lnSpc>
              <a:buAutoNum type="arabicParenR"/>
            </a:pPr>
            <a:r>
              <a:rPr lang="ko-KR" altLang="en-US" sz="2800" dirty="0" smtClean="0"/>
              <a:t> 생일을 </a:t>
            </a:r>
            <a:r>
              <a:rPr lang="ko-KR" altLang="en-US" sz="2800" u="sng" dirty="0">
                <a:solidFill>
                  <a:srgbClr val="FF0000"/>
                </a:solidFill>
              </a:rPr>
              <a:t>축하해요</a:t>
            </a:r>
            <a:r>
              <a:rPr lang="en-US" altLang="ko-KR" sz="2800" dirty="0"/>
              <a:t>. </a:t>
            </a:r>
          </a:p>
          <a:p>
            <a:pPr marL="685800">
              <a:lnSpc>
                <a:spcPct val="150000"/>
              </a:lnSpc>
              <a:buAutoNum type="arabicParenR"/>
            </a:pPr>
            <a:r>
              <a:rPr lang="ko-KR" altLang="en-US" sz="2800" dirty="0" smtClean="0"/>
              <a:t> </a:t>
            </a:r>
            <a:r>
              <a:rPr lang="ko-KR" altLang="en-US" sz="2800" u="sng" dirty="0" smtClean="0">
                <a:solidFill>
                  <a:srgbClr val="FF0000"/>
                </a:solidFill>
              </a:rPr>
              <a:t>어떻게</a:t>
            </a:r>
            <a:r>
              <a:rPr lang="ko-KR" altLang="en-US" sz="2800" dirty="0" smtClean="0"/>
              <a:t> </a:t>
            </a:r>
            <a:r>
              <a:rPr lang="ko-KR" altLang="en-US" sz="2800" dirty="0"/>
              <a:t>하면 한국말을 잘 할 수 있을까요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sp>
        <p:nvSpPr>
          <p:cNvPr id="10" name="화살표: 오른쪽 9">
            <a:extLst>
              <a:ext uri="{FF2B5EF4-FFF2-40B4-BE49-F238E27FC236}">
                <a16:creationId xmlns="" xmlns:a16="http://schemas.microsoft.com/office/drawing/2014/main" id="{94BF05D0-4639-4253-81B0-8C3913542783}"/>
              </a:ext>
            </a:extLst>
          </p:cNvPr>
          <p:cNvSpPr/>
          <p:nvPr/>
        </p:nvSpPr>
        <p:spPr>
          <a:xfrm>
            <a:off x="315886" y="2034663"/>
            <a:ext cx="1080654" cy="584184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1"/>
            <a:ext cx="10515600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="" xmlns:a16="http://schemas.microsoft.com/office/drawing/2014/main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05536"/>
            <a:ext cx="10515600" cy="5371427"/>
          </a:xfrm>
          <a:solidFill>
            <a:schemeClr val="lt1"/>
          </a:solidFill>
        </p:spPr>
        <p:txBody>
          <a:bodyPr>
            <a:normAutofit lnSpcReduction="10000"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latin typeface="+mn-ea"/>
                <a:ea typeface="+mn-ea"/>
              </a:rPr>
              <a:t> </a:t>
            </a:r>
            <a:r>
              <a:rPr lang="ko-KR" altLang="en-US" sz="1600" dirty="0">
                <a:latin typeface="+mn-ea"/>
                <a:ea typeface="+mn-ea"/>
              </a:rPr>
              <a:t>재외동포를 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영어권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재외동포를 위한 한국어 </a:t>
            </a:r>
            <a:r>
              <a:rPr lang="en-US" altLang="ko-KR" sz="1600" dirty="0">
                <a:latin typeface="+mn-ea"/>
                <a:ea typeface="+mn-ea"/>
              </a:rPr>
              <a:t>2-1 (</a:t>
            </a:r>
            <a:r>
              <a:rPr lang="ko-KR" altLang="en-US" sz="1600" dirty="0">
                <a:latin typeface="+mn-ea"/>
                <a:ea typeface="+mn-ea"/>
              </a:rPr>
              <a:t>범용</a:t>
            </a:r>
            <a:r>
              <a:rPr lang="en-US" altLang="ko-KR" sz="1600" dirty="0">
                <a:latin typeface="+mn-ea"/>
                <a:ea typeface="+mn-ea"/>
              </a:rPr>
              <a:t>). </a:t>
            </a:r>
            <a:r>
              <a:rPr lang="ko-KR" altLang="en-US" sz="1600" dirty="0">
                <a:latin typeface="+mn-ea"/>
                <a:ea typeface="+mn-ea"/>
              </a:rPr>
              <a:t>교육부 국립국제교육원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한글학교 </a:t>
            </a:r>
            <a:r>
              <a:rPr lang="ko-KR" altLang="en-US" sz="1600" dirty="0" err="1">
                <a:latin typeface="+mn-ea"/>
                <a:ea typeface="+mn-ea"/>
              </a:rPr>
              <a:t>학생용</a:t>
            </a:r>
            <a:r>
              <a:rPr lang="ko-KR" altLang="en-US" sz="1600" dirty="0">
                <a:latin typeface="+mn-ea"/>
                <a:ea typeface="+mn-ea"/>
              </a:rPr>
              <a:t> 동화로 배우는 한국어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재외동포교육진흥재단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>
                <a:latin typeface="+mn-ea"/>
                <a:ea typeface="+mn-ea"/>
              </a:rPr>
              <a:t>한국어 </a:t>
            </a:r>
            <a:r>
              <a:rPr lang="en-US" altLang="ko-KR" sz="1600" dirty="0">
                <a:latin typeface="+mn-ea"/>
                <a:ea typeface="+mn-ea"/>
              </a:rPr>
              <a:t>3. </a:t>
            </a:r>
            <a:r>
              <a:rPr lang="ko-KR" altLang="en-US" sz="1600" dirty="0">
                <a:latin typeface="+mn-ea"/>
                <a:ea typeface="+mn-ea"/>
              </a:rPr>
              <a:t>한국교육과정 평가원</a:t>
            </a:r>
            <a:r>
              <a:rPr lang="en-US" altLang="ko-KR" sz="1600" dirty="0">
                <a:latin typeface="+mn-ea"/>
                <a:ea typeface="+mn-ea"/>
              </a:rPr>
              <a:t>. </a:t>
            </a:r>
            <a:r>
              <a:rPr lang="ko-KR" altLang="en-US" sz="1600" dirty="0">
                <a:latin typeface="+mn-ea"/>
                <a:ea typeface="+mn-ea"/>
              </a:rPr>
              <a:t>국제교육진흥원</a:t>
            </a: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 err="1"/>
              <a:t>깨비</a:t>
            </a:r>
            <a:r>
              <a:rPr lang="ko-KR" altLang="en-US" sz="1600" dirty="0"/>
              <a:t> </a:t>
            </a:r>
            <a:r>
              <a:rPr lang="ko-KR" altLang="en-US" sz="1600" dirty="0" err="1"/>
              <a:t>키즈</a:t>
            </a:r>
            <a:r>
              <a:rPr lang="ko-KR" altLang="en-US" sz="1600" dirty="0"/>
              <a:t> 속담 </a:t>
            </a:r>
            <a:r>
              <a:rPr lang="en-US" altLang="ko-KR" sz="1600" dirty="0">
                <a:hlinkClick r:id="rId3"/>
              </a:rPr>
              <a:t>https://youtu.be/utYTR8GMhpk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Quizlet </a:t>
            </a:r>
            <a:r>
              <a:rPr lang="en-US" altLang="ko-KR" sz="1600" kern="1200" dirty="0">
                <a:solidFill>
                  <a:schemeClr val="tx1"/>
                </a:solidFill>
              </a:rPr>
              <a:t>https://quizlet.com/_8ccrdr?x=1jqt&amp;i=2tig8t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4"/>
              </a:rPr>
              <a:t>https://youtu.be/n4r1fSRvoi8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 </a:t>
            </a:r>
            <a:r>
              <a:rPr lang="en-US" altLang="ko-KR" sz="1600" dirty="0">
                <a:hlinkClick r:id="rId5"/>
              </a:rPr>
              <a:t>https://youtu.be/3YJp1sWvSCA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6"/>
              </a:rPr>
              <a:t>https://youtu.be/XN1jcEBEm5Y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 </a:t>
            </a:r>
            <a:r>
              <a:rPr lang="en-US" altLang="ko-KR" sz="1600" dirty="0">
                <a:hlinkClick r:id="rId7"/>
              </a:rPr>
              <a:t>https://youtu.be/0Zj8NRhw9js</a:t>
            </a:r>
            <a:endParaRPr lang="en-US" altLang="ko-KR" sz="1600" dirty="0"/>
          </a:p>
          <a:p>
            <a:pPr marL="114300" indent="0">
              <a:lnSpc>
                <a:spcPct val="170000"/>
              </a:lnSpc>
              <a:buNone/>
            </a:pPr>
            <a:endParaRPr lang="en-US" altLang="ko-KR" sz="19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14EA3640-84A2-4957-BA72-9E8BD9A5F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250" y="0"/>
            <a:ext cx="8967499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D6F8E1F-557E-4CE4-8960-5C569C2232F2}"/>
              </a:ext>
            </a:extLst>
          </p:cNvPr>
          <p:cNvSpPr txBox="1"/>
          <p:nvPr/>
        </p:nvSpPr>
        <p:spPr>
          <a:xfrm>
            <a:off x="216132" y="5507886"/>
            <a:ext cx="1147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P. </a:t>
            </a:r>
            <a:r>
              <a:rPr lang="en-US" altLang="ko-KR" sz="2800" dirty="0"/>
              <a:t>44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09684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428E49F7-A8DC-452E-A2C5-F47CCE490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182943"/>
          </a:xfrm>
          <a:prstGeom prst="rect">
            <a:avLst/>
          </a:prstGeom>
        </p:spPr>
      </p:pic>
      <p:pic>
        <p:nvPicPr>
          <p:cNvPr id="3" name="Track 012">
            <a:hlinkClick r:id="" action="ppaction://media"/>
            <a:extLst>
              <a:ext uri="{FF2B5EF4-FFF2-40B4-BE49-F238E27FC236}">
                <a16:creationId xmlns="" xmlns:a16="http://schemas.microsoft.com/office/drawing/2014/main" id="{07950E92-D1CA-4930-8800-1D8B631A11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96450" y="1162396"/>
            <a:ext cx="875607" cy="875607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352370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A15F216-0DA9-4AF6-ABF0-F47046D69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0" y="621343"/>
            <a:ext cx="9113519" cy="556160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8C99742F-707D-474D-BD25-A9FEB39733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73" b="14125"/>
          <a:stretch/>
        </p:blipFill>
        <p:spPr>
          <a:xfrm>
            <a:off x="0" y="1"/>
            <a:ext cx="2277688" cy="64820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8052EC2E-B387-456F-BF00-AECDDA1B8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7330" y="3640974"/>
            <a:ext cx="2558585" cy="2307743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="" xmlns:a16="http://schemas.microsoft.com/office/drawing/2014/main" id="{96F746C5-9193-4B7E-9C44-B2F77B4B517C}"/>
              </a:ext>
            </a:extLst>
          </p:cNvPr>
          <p:cNvGrpSpPr/>
          <p:nvPr/>
        </p:nvGrpSpPr>
        <p:grpSpPr>
          <a:xfrm>
            <a:off x="9588735" y="768929"/>
            <a:ext cx="2443848" cy="2564211"/>
            <a:chOff x="9389235" y="768929"/>
            <a:chExt cx="2443848" cy="2564211"/>
          </a:xfrm>
        </p:grpSpPr>
        <p:pic>
          <p:nvPicPr>
            <p:cNvPr id="4" name="그림 3">
              <a:extLst>
                <a:ext uri="{FF2B5EF4-FFF2-40B4-BE49-F238E27FC236}">
                  <a16:creationId xmlns="" xmlns:a16="http://schemas.microsoft.com/office/drawing/2014/main" id="{CAE304FB-E731-44DA-8684-60500648B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98771" y="768929"/>
              <a:ext cx="2317687" cy="1819747"/>
            </a:xfrm>
            <a:prstGeom prst="rect">
              <a:avLst/>
            </a:prstGeom>
          </p:spPr>
        </p:pic>
        <p:sp>
          <p:nvSpPr>
            <p:cNvPr id="6" name="타원 5">
              <a:extLst>
                <a:ext uri="{FF2B5EF4-FFF2-40B4-BE49-F238E27FC236}">
                  <a16:creationId xmlns="" xmlns:a16="http://schemas.microsoft.com/office/drawing/2014/main" id="{13426FF6-3F95-4D4B-A395-03206301059A}"/>
                </a:ext>
              </a:extLst>
            </p:cNvPr>
            <p:cNvSpPr/>
            <p:nvPr/>
          </p:nvSpPr>
          <p:spPr>
            <a:xfrm>
              <a:off x="9389235" y="798024"/>
              <a:ext cx="2443848" cy="2036619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7F08E7B1-27C8-4F48-BE9E-D71E72C124DE}"/>
                </a:ext>
              </a:extLst>
            </p:cNvPr>
            <p:cNvSpPr txBox="1"/>
            <p:nvPr/>
          </p:nvSpPr>
          <p:spPr>
            <a:xfrm>
              <a:off x="9858897" y="2502143"/>
              <a:ext cx="15129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dirty="0"/>
                <a:t>우산을                     </a:t>
              </a:r>
              <a:endParaRPr lang="en-US" altLang="ko-KR" sz="2400" dirty="0"/>
            </a:p>
            <a:p>
              <a:r>
                <a:rPr lang="en-US" altLang="ko-KR" sz="2400" dirty="0"/>
                <a:t>       </a:t>
              </a:r>
              <a:r>
                <a:rPr lang="ko-KR" altLang="en-US" sz="2400" dirty="0"/>
                <a:t>쓰다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164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="" xmlns:a16="http://schemas.microsoft.com/office/drawing/2014/main" id="{8DFDF8DC-8956-49C3-8C89-2E4E5953B7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44" r="2979"/>
          <a:stretch/>
        </p:blipFill>
        <p:spPr>
          <a:xfrm>
            <a:off x="0" y="0"/>
            <a:ext cx="9290144" cy="6182943"/>
          </a:xfrm>
          <a:prstGeom prst="rect">
            <a:avLst/>
          </a:prstGeom>
        </p:spPr>
      </p:pic>
      <p:sp>
        <p:nvSpPr>
          <p:cNvPr id="3" name="타원 2">
            <a:extLst>
              <a:ext uri="{FF2B5EF4-FFF2-40B4-BE49-F238E27FC236}">
                <a16:creationId xmlns="" xmlns:a16="http://schemas.microsoft.com/office/drawing/2014/main" id="{0812467E-9BFF-4165-8FFA-4838379FB3F5}"/>
              </a:ext>
            </a:extLst>
          </p:cNvPr>
          <p:cNvSpPr/>
          <p:nvPr/>
        </p:nvSpPr>
        <p:spPr>
          <a:xfrm>
            <a:off x="9651252" y="3640974"/>
            <a:ext cx="600840" cy="54864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="" xmlns:a16="http://schemas.microsoft.com/office/drawing/2014/main" id="{D7D0758E-B495-49C1-A98E-C4BF0CE5BD0C}"/>
              </a:ext>
            </a:extLst>
          </p:cNvPr>
          <p:cNvSpPr/>
          <p:nvPr/>
        </p:nvSpPr>
        <p:spPr>
          <a:xfrm>
            <a:off x="9651252" y="840638"/>
            <a:ext cx="600840" cy="548640"/>
          </a:xfrm>
          <a:prstGeom prst="ellipse">
            <a:avLst/>
          </a:prstGeom>
          <a:solidFill>
            <a:srgbClr val="FF99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타원 6">
            <a:extLst>
              <a:ext uri="{FF2B5EF4-FFF2-40B4-BE49-F238E27FC236}">
                <a16:creationId xmlns="" xmlns:a16="http://schemas.microsoft.com/office/drawing/2014/main" id="{E074E653-863B-49DC-A62B-224359328BBC}"/>
              </a:ext>
            </a:extLst>
          </p:cNvPr>
          <p:cNvSpPr/>
          <p:nvPr/>
        </p:nvSpPr>
        <p:spPr>
          <a:xfrm>
            <a:off x="11174626" y="807388"/>
            <a:ext cx="600840" cy="548640"/>
          </a:xfrm>
          <a:prstGeom prst="ellipse">
            <a:avLst/>
          </a:prstGeom>
          <a:solidFill>
            <a:srgbClr val="00B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타원 7">
            <a:extLst>
              <a:ext uri="{FF2B5EF4-FFF2-40B4-BE49-F238E27FC236}">
                <a16:creationId xmlns="" xmlns:a16="http://schemas.microsoft.com/office/drawing/2014/main" id="{7A7C2611-576C-4A6C-9AC1-308B6E6AAF87}"/>
              </a:ext>
            </a:extLst>
          </p:cNvPr>
          <p:cNvSpPr/>
          <p:nvPr/>
        </p:nvSpPr>
        <p:spPr>
          <a:xfrm>
            <a:off x="9651252" y="2139714"/>
            <a:ext cx="600840" cy="548640"/>
          </a:xfrm>
          <a:prstGeom prst="ellipse">
            <a:avLst/>
          </a:prstGeom>
          <a:solidFill>
            <a:srgbClr val="7030A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="" xmlns:a16="http://schemas.microsoft.com/office/drawing/2014/main" id="{5F562F11-6685-4131-934B-B8C87AFA7D74}"/>
              </a:ext>
            </a:extLst>
          </p:cNvPr>
          <p:cNvSpPr/>
          <p:nvPr/>
        </p:nvSpPr>
        <p:spPr>
          <a:xfrm>
            <a:off x="11174626" y="2210899"/>
            <a:ext cx="600840" cy="548640"/>
          </a:xfrm>
          <a:prstGeom prst="ellipse">
            <a:avLst/>
          </a:prstGeom>
          <a:solidFill>
            <a:srgbClr val="FF66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>
            <a:extLst>
              <a:ext uri="{FF2B5EF4-FFF2-40B4-BE49-F238E27FC236}">
                <a16:creationId xmlns="" xmlns:a16="http://schemas.microsoft.com/office/drawing/2014/main" id="{7CD20CA4-A38F-4B56-9AEB-F3B30A308BA9}"/>
              </a:ext>
            </a:extLst>
          </p:cNvPr>
          <p:cNvSpPr/>
          <p:nvPr/>
        </p:nvSpPr>
        <p:spPr>
          <a:xfrm>
            <a:off x="11174626" y="3640974"/>
            <a:ext cx="600840" cy="548640"/>
          </a:xfrm>
          <a:prstGeom prst="ellipse">
            <a:avLst/>
          </a:prstGeom>
          <a:solidFill>
            <a:srgbClr val="6633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948D3B-9B13-4DF8-A243-EEE7736B78AC}"/>
              </a:ext>
            </a:extLst>
          </p:cNvPr>
          <p:cNvSpPr txBox="1"/>
          <p:nvPr/>
        </p:nvSpPr>
        <p:spPr>
          <a:xfrm>
            <a:off x="9501623" y="1505653"/>
            <a:ext cx="939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주황색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67A54FF-1F23-4A60-9B74-D775CA7FFA52}"/>
              </a:ext>
            </a:extLst>
          </p:cNvPr>
          <p:cNvSpPr txBox="1"/>
          <p:nvPr/>
        </p:nvSpPr>
        <p:spPr>
          <a:xfrm>
            <a:off x="11002553" y="1505653"/>
            <a:ext cx="939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초록색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E64359E-8E2E-4D4C-B6E2-1D111A468164}"/>
              </a:ext>
            </a:extLst>
          </p:cNvPr>
          <p:cNvSpPr txBox="1"/>
          <p:nvPr/>
        </p:nvSpPr>
        <p:spPr>
          <a:xfrm>
            <a:off x="11021499" y="4319107"/>
            <a:ext cx="939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 갈색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CD5C149-4260-42A5-BF79-10C4D8187C45}"/>
              </a:ext>
            </a:extLst>
          </p:cNvPr>
          <p:cNvSpPr txBox="1"/>
          <p:nvPr/>
        </p:nvSpPr>
        <p:spPr>
          <a:xfrm>
            <a:off x="9507169" y="2824602"/>
            <a:ext cx="939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보라색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4A4A024-2FDF-4D2F-A6E2-FB4FE83C8690}"/>
              </a:ext>
            </a:extLst>
          </p:cNvPr>
          <p:cNvSpPr txBox="1"/>
          <p:nvPr/>
        </p:nvSpPr>
        <p:spPr>
          <a:xfrm>
            <a:off x="9543192" y="4323657"/>
            <a:ext cx="939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 회색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A556FC2-9454-4D72-8E95-F3DAA9D1654F}"/>
              </a:ext>
            </a:extLst>
          </p:cNvPr>
          <p:cNvSpPr txBox="1"/>
          <p:nvPr/>
        </p:nvSpPr>
        <p:spPr>
          <a:xfrm>
            <a:off x="11002553" y="2842290"/>
            <a:ext cx="939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분홍색</a:t>
            </a:r>
          </a:p>
        </p:txBody>
      </p:sp>
    </p:spTree>
    <p:extLst>
      <p:ext uri="{BB962C8B-B14F-4D97-AF65-F5344CB8AC3E}">
        <p14:creationId xmlns:p14="http://schemas.microsoft.com/office/powerpoint/2010/main" val="152400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="" xmlns:a16="http://schemas.microsoft.com/office/drawing/2014/main" id="{217DC6AD-AA23-4668-B0FC-F6631FFCA9B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80D64394-1CCC-41EB-A8EB-6FFE5B6EB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7" y="1213655"/>
            <a:ext cx="3076659" cy="233624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BEFB99BF-9B7E-4928-8186-1EF4DFE75D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63" t="5947" b="6642"/>
          <a:stretch/>
        </p:blipFill>
        <p:spPr>
          <a:xfrm>
            <a:off x="4270805" y="1014153"/>
            <a:ext cx="3129451" cy="272908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7A72A266-AF42-4B14-B486-EE1F3F6A81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51" t="3822" b="6995"/>
          <a:stretch/>
        </p:blipFill>
        <p:spPr>
          <a:xfrm>
            <a:off x="8356241" y="1197028"/>
            <a:ext cx="3129451" cy="232756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="" xmlns:a16="http://schemas.microsoft.com/office/drawing/2014/main" id="{3DA696A2-93CD-4D6E-B4E8-3E9D463DDF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627" y="3990110"/>
            <a:ext cx="2773588" cy="220508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5D297B10-8E2D-4A7D-9B87-489D8B6B5A0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135" t="7726" r="22284" b="30605"/>
          <a:stretch/>
        </p:blipFill>
        <p:spPr>
          <a:xfrm>
            <a:off x="5322921" y="3773000"/>
            <a:ext cx="1546158" cy="14755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639CCBD-5A6B-4927-80B3-63C0DE0612B7}"/>
              </a:ext>
            </a:extLst>
          </p:cNvPr>
          <p:cNvSpPr txBox="1"/>
          <p:nvPr/>
        </p:nvSpPr>
        <p:spPr>
          <a:xfrm>
            <a:off x="4289373" y="5494023"/>
            <a:ext cx="15461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모자를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A086F165-76CB-46A1-925A-3452211BDDA0}"/>
              </a:ext>
            </a:extLst>
          </p:cNvPr>
          <p:cNvSpPr/>
          <p:nvPr/>
        </p:nvSpPr>
        <p:spPr>
          <a:xfrm>
            <a:off x="5818917" y="5341623"/>
            <a:ext cx="731519" cy="79316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62634F74-331D-401B-B9DA-04F7AF78FF11}"/>
              </a:ext>
            </a:extLst>
          </p:cNvPr>
          <p:cNvSpPr/>
          <p:nvPr/>
        </p:nvSpPr>
        <p:spPr>
          <a:xfrm>
            <a:off x="6550433" y="5341623"/>
            <a:ext cx="731519" cy="77931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9926EF8F-8A8A-4337-AF6D-5F854FCC1FE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584" t="7932"/>
          <a:stretch/>
        </p:blipFill>
        <p:spPr>
          <a:xfrm>
            <a:off x="8434645" y="3784942"/>
            <a:ext cx="3255728" cy="24065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FA38932-1A49-4080-A01E-DDA4877D40E7}"/>
              </a:ext>
            </a:extLst>
          </p:cNvPr>
          <p:cNvSpPr txBox="1"/>
          <p:nvPr/>
        </p:nvSpPr>
        <p:spPr>
          <a:xfrm>
            <a:off x="116377" y="0"/>
            <a:ext cx="7531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그림에 맞는 표현을 </a:t>
            </a:r>
            <a:r>
              <a:rPr lang="ko-KR" altLang="en-US" sz="3200" dirty="0" smtClean="0"/>
              <a:t>맞춰 보세요</a:t>
            </a:r>
            <a:r>
              <a:rPr lang="en-US" altLang="ko-KR" sz="3200" dirty="0"/>
              <a:t>!</a:t>
            </a:r>
            <a:r>
              <a:rPr lang="ko-KR" altLang="en-US" sz="3200" dirty="0"/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02A3E03-12C5-4672-923A-28DDC996954B}"/>
              </a:ext>
            </a:extLst>
          </p:cNvPr>
          <p:cNvSpPr txBox="1"/>
          <p:nvPr/>
        </p:nvSpPr>
        <p:spPr>
          <a:xfrm>
            <a:off x="1845423" y="2963917"/>
            <a:ext cx="1130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입다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07FBF03-751E-4717-96ED-593CB47A058C}"/>
              </a:ext>
            </a:extLst>
          </p:cNvPr>
          <p:cNvSpPr txBox="1"/>
          <p:nvPr/>
        </p:nvSpPr>
        <p:spPr>
          <a:xfrm>
            <a:off x="5951906" y="2897417"/>
            <a:ext cx="1396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F0000"/>
                </a:solidFill>
              </a:rPr>
              <a:t>신다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90306E9F-77EC-4719-8DC2-8F9BA700407B}"/>
              </a:ext>
            </a:extLst>
          </p:cNvPr>
          <p:cNvSpPr txBox="1"/>
          <p:nvPr/>
        </p:nvSpPr>
        <p:spPr>
          <a:xfrm>
            <a:off x="10141522" y="2826324"/>
            <a:ext cx="1379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F0000"/>
                </a:solidFill>
              </a:rPr>
              <a:t>벗다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DF17E0F-954D-48CE-BF03-812188E99A61}"/>
              </a:ext>
            </a:extLst>
          </p:cNvPr>
          <p:cNvSpPr txBox="1"/>
          <p:nvPr/>
        </p:nvSpPr>
        <p:spPr>
          <a:xfrm>
            <a:off x="1895297" y="5494023"/>
            <a:ext cx="1263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F0000"/>
                </a:solidFill>
              </a:rPr>
              <a:t>메다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E2912EE-73D6-45B5-8430-C59732D2EA43}"/>
              </a:ext>
            </a:extLst>
          </p:cNvPr>
          <p:cNvSpPr txBox="1"/>
          <p:nvPr/>
        </p:nvSpPr>
        <p:spPr>
          <a:xfrm>
            <a:off x="6118156" y="5494023"/>
            <a:ext cx="1396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F0000"/>
                </a:solidFill>
              </a:rPr>
              <a:t>쓰다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A745FA6-117B-4AC7-BE7E-EBE189A781E8}"/>
              </a:ext>
            </a:extLst>
          </p:cNvPr>
          <p:cNvSpPr txBox="1"/>
          <p:nvPr/>
        </p:nvSpPr>
        <p:spPr>
          <a:xfrm>
            <a:off x="10174771" y="5494023"/>
            <a:ext cx="14464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F0000"/>
                </a:solidFill>
              </a:rPr>
              <a:t>끼다</a:t>
            </a:r>
          </a:p>
        </p:txBody>
      </p:sp>
    </p:spTree>
    <p:extLst>
      <p:ext uri="{BB962C8B-B14F-4D97-AF65-F5344CB8AC3E}">
        <p14:creationId xmlns:p14="http://schemas.microsoft.com/office/powerpoint/2010/main" val="229363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3964</TotalTime>
  <Words>1711</Words>
  <Application>Microsoft Office PowerPoint</Application>
  <PresentationFormat>Widescreen</PresentationFormat>
  <Paragraphs>290</Paragraphs>
  <Slides>41</Slides>
  <Notes>38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맑은 고딕</vt:lpstr>
      <vt:lpstr>Arial</vt:lpstr>
      <vt:lpstr>Calibri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92</cp:revision>
  <dcterms:created xsi:type="dcterms:W3CDTF">2020-04-18T22:55:50Z</dcterms:created>
  <dcterms:modified xsi:type="dcterms:W3CDTF">2020-06-26T20:41:24Z</dcterms:modified>
</cp:coreProperties>
</file>